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59" r:id="rId6"/>
    <p:sldId id="260" r:id="rId7"/>
    <p:sldId id="261" r:id="rId8"/>
    <p:sldId id="262" r:id="rId9"/>
    <p:sldId id="263" r:id="rId10"/>
    <p:sldId id="264" r:id="rId11"/>
    <p:sldId id="265" r:id="rId12"/>
    <p:sldId id="270" r:id="rId13"/>
    <p:sldId id="271" r:id="rId14"/>
    <p:sldId id="272" r:id="rId15"/>
    <p:sldId id="273" r:id="rId16"/>
    <p:sldId id="268" r:id="rId17"/>
    <p:sldId id="267" r:id="rId18"/>
    <p:sldId id="269" r:id="rId19"/>
    <p:sldId id="274" r:id="rId20"/>
    <p:sldId id="297" r:id="rId21"/>
    <p:sldId id="298" r:id="rId22"/>
    <p:sldId id="299" r:id="rId23"/>
    <p:sldId id="300" r:id="rId24"/>
    <p:sldId id="275" r:id="rId25"/>
    <p:sldId id="276" r:id="rId26"/>
    <p:sldId id="277" r:id="rId27"/>
    <p:sldId id="287" r:id="rId28"/>
    <p:sldId id="288" r:id="rId29"/>
    <p:sldId id="289" r:id="rId30"/>
    <p:sldId id="296" r:id="rId31"/>
    <p:sldId id="290" r:id="rId32"/>
    <p:sldId id="291" r:id="rId33"/>
    <p:sldId id="278" r:id="rId34"/>
    <p:sldId id="279" r:id="rId35"/>
    <p:sldId id="280" r:id="rId36"/>
    <p:sldId id="281" r:id="rId37"/>
    <p:sldId id="282" r:id="rId38"/>
    <p:sldId id="283" r:id="rId39"/>
    <p:sldId id="284" r:id="rId40"/>
    <p:sldId id="285" r:id="rId41"/>
    <p:sldId id="286" r:id="rId42"/>
    <p:sldId id="292" r:id="rId43"/>
    <p:sldId id="295" r:id="rId44"/>
    <p:sldId id="293"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3" autoAdjust="0"/>
    <p:restoredTop sz="94660"/>
  </p:normalViewPr>
  <p:slideViewPr>
    <p:cSldViewPr snapToGrid="0">
      <p:cViewPr>
        <p:scale>
          <a:sx n="74" d="100"/>
          <a:sy n="74" d="100"/>
        </p:scale>
        <p:origin x="-540"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B8B701C-3F02-4DE3-B266-7523ED5653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C13E1545-425E-43EF-B80F-D0D9F9B5A8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21A4ED12-1ADC-46C0-8212-C1FB7A287A5C}"/>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5" name="Footer Placeholder 4">
            <a:extLst>
              <a:ext uri="{FF2B5EF4-FFF2-40B4-BE49-F238E27FC236}">
                <a16:creationId xmlns="" xmlns:a16="http://schemas.microsoft.com/office/drawing/2014/main" id="{3C8A5B44-1830-44B3-8575-7F4FD62B2E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65A67432-25AB-47DE-B87B-FB86F49DFCFF}"/>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3561088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8B77D6B-1CA1-4244-88E4-5C15B90269E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2FBA0DB9-AE9D-4746-9BAC-D72323559EB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DDD4BA39-6605-4801-9228-AF1F56BC0B8B}"/>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5" name="Footer Placeholder 4">
            <a:extLst>
              <a:ext uri="{FF2B5EF4-FFF2-40B4-BE49-F238E27FC236}">
                <a16:creationId xmlns="" xmlns:a16="http://schemas.microsoft.com/office/drawing/2014/main" id="{D9831987-A24E-44AF-BB0F-F67346D68C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802E137-77BD-4D7D-B1AC-82B4EF0564DC}"/>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4254474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010AF9FC-F5E8-425E-9783-7CB93A0ECF1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8329E607-0CF7-445E-87F5-FCC9ACF86B8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AE1F149-A79F-479A-AF5B-B359A1B79B18}"/>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5" name="Footer Placeholder 4">
            <a:extLst>
              <a:ext uri="{FF2B5EF4-FFF2-40B4-BE49-F238E27FC236}">
                <a16:creationId xmlns="" xmlns:a16="http://schemas.microsoft.com/office/drawing/2014/main" id="{71E4137F-B0BC-4055-B558-2CC309930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8EAD6E9-12CC-4918-9188-F918BD2F6C09}"/>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4241370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6F4EA2-79EE-4331-9F7B-5A05231ACC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1066141-7056-4770-AB61-0633BD596A2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97984DFE-C7FB-4BE5-B9B8-2F4995DAF761}"/>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5" name="Footer Placeholder 4">
            <a:extLst>
              <a:ext uri="{FF2B5EF4-FFF2-40B4-BE49-F238E27FC236}">
                <a16:creationId xmlns="" xmlns:a16="http://schemas.microsoft.com/office/drawing/2014/main" id="{20E7D5FA-D1D4-43D2-8EC4-42AA8072EA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36DE954B-9ABA-4EE5-944E-72D55AE0F9AD}"/>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2878023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2F3A5AA-6DA1-4259-A9E8-5F88026375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1743228A-CD59-4583-B414-48136609B9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D5316B3D-449A-4E78-9D34-17F9B86AA391}"/>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5" name="Footer Placeholder 4">
            <a:extLst>
              <a:ext uri="{FF2B5EF4-FFF2-40B4-BE49-F238E27FC236}">
                <a16:creationId xmlns="" xmlns:a16="http://schemas.microsoft.com/office/drawing/2014/main" id="{9F5C24BD-0577-43A4-857E-630671BC5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2F071504-47B8-430C-A723-A0040E51263E}"/>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673056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BE04CF1-6CA5-4ECD-B991-A8BF7F5BAA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234D4A3A-C7CB-4271-8FB6-FAE9D453816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F0E5F5C3-1D40-453A-918A-B65D9E87A6A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45B26F48-9FE1-41EC-9312-3C2F02E296A2}"/>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6" name="Footer Placeholder 5">
            <a:extLst>
              <a:ext uri="{FF2B5EF4-FFF2-40B4-BE49-F238E27FC236}">
                <a16:creationId xmlns="" xmlns:a16="http://schemas.microsoft.com/office/drawing/2014/main" id="{BA5FD26C-3465-45C4-9FA7-A0A8D179B2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E0851C3B-151C-4D8F-8895-36A6154D33B7}"/>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915914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7EA787F-CCE1-4903-97D4-2823C7A052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AAD2FAF8-0BA0-4E33-A45C-A9E264D336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0EDE1062-BEE1-4762-8AE8-1CE587D86A4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A7E7A768-FB8D-4D40-B187-C6B367D261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9BB82A78-F49F-4703-98F2-4839714FF38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60F7E656-1840-40F8-B318-C1D1ED6D7E30}"/>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8" name="Footer Placeholder 7">
            <a:extLst>
              <a:ext uri="{FF2B5EF4-FFF2-40B4-BE49-F238E27FC236}">
                <a16:creationId xmlns="" xmlns:a16="http://schemas.microsoft.com/office/drawing/2014/main" id="{8F9008DE-7E7B-415D-880A-1C44DCBEEE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EFD8C37E-814F-4FA4-9BD7-11C8F49E246E}"/>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3600788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065FFA-FF9E-43A8-8C61-E417D29214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61E1F6B1-5492-492A-A988-9075DC4FC5FA}"/>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4" name="Footer Placeholder 3">
            <a:extLst>
              <a:ext uri="{FF2B5EF4-FFF2-40B4-BE49-F238E27FC236}">
                <a16:creationId xmlns="" xmlns:a16="http://schemas.microsoft.com/office/drawing/2014/main" id="{24BF24B3-93D1-4D97-89A7-EEFA056FBA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8861DD81-27E5-4D98-9422-5DD6BA3FD003}"/>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1798182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D3CCC098-4151-4FEE-9F73-0F9CC7132085}"/>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3" name="Footer Placeholder 2">
            <a:extLst>
              <a:ext uri="{FF2B5EF4-FFF2-40B4-BE49-F238E27FC236}">
                <a16:creationId xmlns="" xmlns:a16="http://schemas.microsoft.com/office/drawing/2014/main" id="{D0E03E51-78BD-4715-8381-94CB81A434A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B618B62E-64B1-44BE-B887-CF175550B78C}"/>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2122973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BB9C277-D0C3-437E-9723-B9DC7F068C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23B97C82-CBD6-4750-9086-6C14E876E7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BE383B8E-AA56-4F9C-BD8B-B09599957F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2383C4E8-3302-4032-82AE-CF7DF5A956B0}"/>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6" name="Footer Placeholder 5">
            <a:extLst>
              <a:ext uri="{FF2B5EF4-FFF2-40B4-BE49-F238E27FC236}">
                <a16:creationId xmlns="" xmlns:a16="http://schemas.microsoft.com/office/drawing/2014/main" id="{6EDC0369-1724-405C-8722-2A59830C7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9AE6019C-1AAD-45BD-98A5-5F61A27E4182}"/>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29137023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CA9CB99-8060-4A4D-942F-0133F2D1A4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ECC8FA1E-5319-4C67-B2F0-487B1213EC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CEE00C0F-BDE3-499E-85DC-2A3FFC9EE8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01FBB412-AA44-49DC-8DEB-056190026D50}"/>
              </a:ext>
            </a:extLst>
          </p:cNvPr>
          <p:cNvSpPr>
            <a:spLocks noGrp="1"/>
          </p:cNvSpPr>
          <p:nvPr>
            <p:ph type="dt" sz="half" idx="10"/>
          </p:nvPr>
        </p:nvSpPr>
        <p:spPr/>
        <p:txBody>
          <a:bodyPr/>
          <a:lstStyle/>
          <a:p>
            <a:fld id="{96AA0F89-552E-4A52-9D57-3B144852D87E}" type="datetimeFigureOut">
              <a:rPr lang="en-US" smtClean="0"/>
              <a:t>7/11/2023</a:t>
            </a:fld>
            <a:endParaRPr lang="en-US"/>
          </a:p>
        </p:txBody>
      </p:sp>
      <p:sp>
        <p:nvSpPr>
          <p:cNvPr id="6" name="Footer Placeholder 5">
            <a:extLst>
              <a:ext uri="{FF2B5EF4-FFF2-40B4-BE49-F238E27FC236}">
                <a16:creationId xmlns="" xmlns:a16="http://schemas.microsoft.com/office/drawing/2014/main" id="{ED37D69F-A6EB-4B8D-BC3B-E67128992D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789BF2B4-3C6E-4643-8C9D-C3CD1916EC66}"/>
              </a:ext>
            </a:extLst>
          </p:cNvPr>
          <p:cNvSpPr>
            <a:spLocks noGrp="1"/>
          </p:cNvSpPr>
          <p:nvPr>
            <p:ph type="sldNum" sz="quarter" idx="12"/>
          </p:nvPr>
        </p:nvSpPr>
        <p:spPr/>
        <p:txBody>
          <a:bodyPr/>
          <a:lstStyle/>
          <a:p>
            <a:fld id="{3DC94DDB-F6E3-49BF-BA02-C4294E4021D7}" type="slidenum">
              <a:rPr lang="en-US" smtClean="0"/>
              <a:t>‹#›</a:t>
            </a:fld>
            <a:endParaRPr lang="en-US"/>
          </a:p>
        </p:txBody>
      </p:sp>
    </p:spTree>
    <p:extLst>
      <p:ext uri="{BB962C8B-B14F-4D97-AF65-F5344CB8AC3E}">
        <p14:creationId xmlns:p14="http://schemas.microsoft.com/office/powerpoint/2010/main" val="3261073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D2350B5A-4688-49CE-BB5F-F08F7EA507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FEB8BE9F-0458-4806-9BE2-653A09709EC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BD798B5-8264-420F-90BA-C0C5FF4408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AA0F89-552E-4A52-9D57-3B144852D87E}" type="datetimeFigureOut">
              <a:rPr lang="en-US" smtClean="0"/>
              <a:t>7/11/2023</a:t>
            </a:fld>
            <a:endParaRPr lang="en-US"/>
          </a:p>
        </p:txBody>
      </p:sp>
      <p:sp>
        <p:nvSpPr>
          <p:cNvPr id="5" name="Footer Placeholder 4">
            <a:extLst>
              <a:ext uri="{FF2B5EF4-FFF2-40B4-BE49-F238E27FC236}">
                <a16:creationId xmlns="" xmlns:a16="http://schemas.microsoft.com/office/drawing/2014/main" id="{05F476FF-15DD-46FB-A9D2-E58D68A922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26077E43-87B7-402C-A0A6-75A8D53054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C94DDB-F6E3-49BF-BA02-C4294E4021D7}" type="slidenum">
              <a:rPr lang="en-US" smtClean="0"/>
              <a:t>‹#›</a:t>
            </a:fld>
            <a:endParaRPr lang="en-US"/>
          </a:p>
        </p:txBody>
      </p:sp>
    </p:spTree>
    <p:extLst>
      <p:ext uri="{BB962C8B-B14F-4D97-AF65-F5344CB8AC3E}">
        <p14:creationId xmlns:p14="http://schemas.microsoft.com/office/powerpoint/2010/main" val="1770276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www.nhsinform.scot/illnesses-and-conditions/heart-and-blood-vessels/conditions/arterial-thrombosis/"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s://www.nhsinform.scot/illnesses-and-conditions/heart-and-blood-vessels/conditions/abdominal-aortic-aneurysm/"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www.nhsinform.scot/illnesses-and-conditions/heart-and-blood-vessels/conditions/high-blood-pressure-hypertensi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A6C3990-A7F5-4C8E-81C9-0890AA126D54}"/>
              </a:ext>
            </a:extLst>
          </p:cNvPr>
          <p:cNvSpPr>
            <a:spLocks noGrp="1"/>
          </p:cNvSpPr>
          <p:nvPr>
            <p:ph type="ctrTitle"/>
          </p:nvPr>
        </p:nvSpPr>
        <p:spPr>
          <a:xfrm>
            <a:off x="1128584" y="245762"/>
            <a:ext cx="9144000" cy="2387600"/>
          </a:xfrm>
        </p:spPr>
        <p:txBody>
          <a:bodyPr>
            <a:normAutofit/>
          </a:bodyPr>
          <a:lstStyle/>
          <a:p>
            <a:r>
              <a:rPr lang="en-US" sz="4400" dirty="0">
                <a:latin typeface="Times New Roman" panose="02020603050405020304" pitchFamily="18" charset="0"/>
                <a:cs typeface="Times New Roman" panose="02020603050405020304" pitchFamily="18" charset="0"/>
              </a:rPr>
              <a:t>Biology for Engineers</a:t>
            </a:r>
            <a:br>
              <a:rPr lang="en-US" sz="44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
            </a:r>
            <a:br>
              <a:rPr lang="en-US" sz="44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Course Code:21BE45</a:t>
            </a:r>
          </a:p>
        </p:txBody>
      </p:sp>
      <p:sp>
        <p:nvSpPr>
          <p:cNvPr id="3" name="Subtitle 2">
            <a:extLst>
              <a:ext uri="{FF2B5EF4-FFF2-40B4-BE49-F238E27FC236}">
                <a16:creationId xmlns="" xmlns:a16="http://schemas.microsoft.com/office/drawing/2014/main" id="{B0589426-FE28-4351-9776-950A224E67BF}"/>
              </a:ext>
            </a:extLst>
          </p:cNvPr>
          <p:cNvSpPr>
            <a:spLocks noGrp="1"/>
          </p:cNvSpPr>
          <p:nvPr>
            <p:ph type="subTitle" idx="1"/>
          </p:nvPr>
        </p:nvSpPr>
        <p:spPr>
          <a:xfrm>
            <a:off x="1301579" y="2971844"/>
            <a:ext cx="9144000" cy="2909971"/>
          </a:xfrm>
        </p:spPr>
        <p:txBody>
          <a:bodyPr>
            <a:normAutofit fontScale="32500" lnSpcReduction="20000"/>
          </a:bodyPr>
          <a:lstStyle/>
          <a:p>
            <a:r>
              <a:rPr lang="en-US" sz="6200" b="1" u="sng" dirty="0">
                <a:latin typeface="Times New Roman" panose="02020603050405020304" pitchFamily="18" charset="0"/>
                <a:cs typeface="Times New Roman" panose="02020603050405020304" pitchFamily="18" charset="0"/>
              </a:rPr>
              <a:t>MODULE 2:</a:t>
            </a:r>
          </a:p>
          <a:p>
            <a:pPr algn="l"/>
            <a:r>
              <a:rPr lang="en-US" sz="6200" b="1" dirty="0">
                <a:latin typeface="Times New Roman" panose="02020603050405020304" pitchFamily="18" charset="0"/>
                <a:cs typeface="Times New Roman" panose="02020603050405020304" pitchFamily="18" charset="0"/>
              </a:rPr>
              <a:t>Common Diseases and Vaccination </a:t>
            </a:r>
            <a:r>
              <a:rPr lang="en-US" sz="6200" dirty="0">
                <a:latin typeface="Times New Roman" panose="02020603050405020304" pitchFamily="18" charset="0"/>
                <a:cs typeface="Times New Roman" panose="02020603050405020304" pitchFamily="18" charset="0"/>
              </a:rPr>
              <a:t>- Allergies, Colds and Flu - causes and precautions.</a:t>
            </a:r>
          </a:p>
          <a:p>
            <a:pPr algn="l"/>
            <a:r>
              <a:rPr lang="en-US" sz="6200" dirty="0">
                <a:latin typeface="Times New Roman" panose="02020603050405020304" pitchFamily="18" charset="0"/>
                <a:cs typeface="Times New Roman" panose="02020603050405020304" pitchFamily="18" charset="0"/>
              </a:rPr>
              <a:t>First vaccine in the world, Vaccine for Rabies and RNA vaccines for </a:t>
            </a:r>
            <a:r>
              <a:rPr lang="en-US" sz="6200" dirty="0" err="1">
                <a:latin typeface="Times New Roman" panose="02020603050405020304" pitchFamily="18" charset="0"/>
                <a:cs typeface="Times New Roman" panose="02020603050405020304" pitchFamily="18" charset="0"/>
              </a:rPr>
              <a:t>Covid</a:t>
            </a:r>
            <a:r>
              <a:rPr lang="en-US" sz="6200" dirty="0">
                <a:latin typeface="Times New Roman" panose="02020603050405020304" pitchFamily="18" charset="0"/>
                <a:cs typeface="Times New Roman" panose="02020603050405020304" pitchFamily="18" charset="0"/>
              </a:rPr>
              <a:t>- critical</a:t>
            </a:r>
          </a:p>
          <a:p>
            <a:pPr algn="l"/>
            <a:r>
              <a:rPr lang="en-US" sz="6200" dirty="0">
                <a:latin typeface="Times New Roman" panose="02020603050405020304" pitchFamily="18" charset="0"/>
                <a:cs typeface="Times New Roman" panose="02020603050405020304" pitchFamily="18" charset="0"/>
              </a:rPr>
              <a:t>analysis, case study of process of development of </a:t>
            </a:r>
            <a:r>
              <a:rPr lang="en-US" sz="6200" dirty="0" err="1">
                <a:latin typeface="Times New Roman" panose="02020603050405020304" pitchFamily="18" charset="0"/>
                <a:cs typeface="Times New Roman" panose="02020603050405020304" pitchFamily="18" charset="0"/>
              </a:rPr>
              <a:t>covid</a:t>
            </a:r>
            <a:r>
              <a:rPr lang="en-US" sz="6200" dirty="0">
                <a:latin typeface="Times New Roman" panose="02020603050405020304" pitchFamily="18" charset="0"/>
                <a:cs typeface="Times New Roman" panose="02020603050405020304" pitchFamily="18" charset="0"/>
              </a:rPr>
              <a:t> vaccine. </a:t>
            </a:r>
          </a:p>
          <a:p>
            <a:endParaRPr lang="en-US" sz="6200" dirty="0">
              <a:latin typeface="Times New Roman" panose="02020603050405020304" pitchFamily="18" charset="0"/>
              <a:cs typeface="Times New Roman" panose="02020603050405020304" pitchFamily="18" charset="0"/>
            </a:endParaRPr>
          </a:p>
          <a:p>
            <a:pPr algn="l"/>
            <a:r>
              <a:rPr lang="en-US" sz="6200" b="1" dirty="0">
                <a:latin typeface="Times New Roman" panose="02020603050405020304" pitchFamily="18" charset="0"/>
                <a:cs typeface="Times New Roman" panose="02020603050405020304" pitchFamily="18" charset="0"/>
              </a:rPr>
              <a:t>Forensics </a:t>
            </a:r>
            <a:r>
              <a:rPr lang="en-US" sz="6200" dirty="0">
                <a:latin typeface="Times New Roman" panose="02020603050405020304" pitchFamily="18" charset="0"/>
                <a:cs typeface="Times New Roman" panose="02020603050405020304" pitchFamily="18" charset="0"/>
              </a:rPr>
              <a:t>– DNA fingerprinting. Engineering solutions for Parkinson’s disease. Heart disease and its types.</a:t>
            </a:r>
          </a:p>
          <a:p>
            <a:pPr algn="l"/>
            <a:r>
              <a:rPr lang="en-US" sz="6200" dirty="0">
                <a:latin typeface="Times New Roman" panose="02020603050405020304" pitchFamily="18" charset="0"/>
                <a:cs typeface="Times New Roman" panose="02020603050405020304" pitchFamily="18" charset="0"/>
              </a:rPr>
              <a:t>Modern technologies to detect heart diseases.</a:t>
            </a:r>
          </a:p>
          <a:p>
            <a:endParaRPr lang="en-US" dirty="0"/>
          </a:p>
        </p:txBody>
      </p:sp>
      <p:pic>
        <p:nvPicPr>
          <p:cNvPr id="5" name="Picture 4">
            <a:extLst>
              <a:ext uri="{FF2B5EF4-FFF2-40B4-BE49-F238E27FC236}">
                <a16:creationId xmlns="" xmlns:a16="http://schemas.microsoft.com/office/drawing/2014/main" id="{C0BAF960-B934-4355-A23C-E6F6544C48AD}"/>
              </a:ext>
            </a:extLst>
          </p:cNvPr>
          <p:cNvPicPr>
            <a:picLocks noChangeAspect="1"/>
          </p:cNvPicPr>
          <p:nvPr/>
        </p:nvPicPr>
        <p:blipFill>
          <a:blip r:embed="rId2"/>
          <a:stretch>
            <a:fillRect/>
          </a:stretch>
        </p:blipFill>
        <p:spPr>
          <a:xfrm>
            <a:off x="364761" y="282744"/>
            <a:ext cx="2440223" cy="2665759"/>
          </a:xfrm>
          <a:prstGeom prst="rect">
            <a:avLst/>
          </a:prstGeom>
        </p:spPr>
      </p:pic>
      <p:pic>
        <p:nvPicPr>
          <p:cNvPr id="7" name="Picture 6">
            <a:extLst>
              <a:ext uri="{FF2B5EF4-FFF2-40B4-BE49-F238E27FC236}">
                <a16:creationId xmlns="" xmlns:a16="http://schemas.microsoft.com/office/drawing/2014/main" id="{058BFE9B-FF38-4186-8F81-D48022099C17}"/>
              </a:ext>
            </a:extLst>
          </p:cNvPr>
          <p:cNvPicPr>
            <a:picLocks noChangeAspect="1"/>
          </p:cNvPicPr>
          <p:nvPr/>
        </p:nvPicPr>
        <p:blipFill>
          <a:blip r:embed="rId3"/>
          <a:stretch>
            <a:fillRect/>
          </a:stretch>
        </p:blipFill>
        <p:spPr>
          <a:xfrm>
            <a:off x="8660068" y="657895"/>
            <a:ext cx="3112616" cy="1915456"/>
          </a:xfrm>
          <a:prstGeom prst="rect">
            <a:avLst/>
          </a:prstGeom>
        </p:spPr>
      </p:pic>
    </p:spTree>
    <p:extLst>
      <p:ext uri="{BB962C8B-B14F-4D97-AF65-F5344CB8AC3E}">
        <p14:creationId xmlns:p14="http://schemas.microsoft.com/office/powerpoint/2010/main" val="3216984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A11FD7F-35C1-4449-AA07-A94D8FF31D77}"/>
              </a:ext>
            </a:extLst>
          </p:cNvPr>
          <p:cNvSpPr>
            <a:spLocks noGrp="1"/>
          </p:cNvSpPr>
          <p:nvPr>
            <p:ph type="title"/>
          </p:nvPr>
        </p:nvSpPr>
        <p:spPr/>
        <p:txBody>
          <a:bodyPr>
            <a:normAutofit/>
          </a:bodyPr>
          <a:lstStyle/>
          <a:p>
            <a:r>
              <a:rPr lang="en-US" sz="2800" dirty="0">
                <a:latin typeface="Times New Roman" panose="02020603050405020304" pitchFamily="18" charset="0"/>
                <a:cs typeface="Times New Roman" panose="02020603050405020304" pitchFamily="18" charset="0"/>
              </a:rPr>
              <a:t>ALLERGIES</a:t>
            </a:r>
          </a:p>
        </p:txBody>
      </p:sp>
      <p:sp>
        <p:nvSpPr>
          <p:cNvPr id="3" name="Content Placeholder 2">
            <a:extLst>
              <a:ext uri="{FF2B5EF4-FFF2-40B4-BE49-F238E27FC236}">
                <a16:creationId xmlns="" xmlns:a16="http://schemas.microsoft.com/office/drawing/2014/main" id="{9E32FE2B-3E28-4C67-9783-84A66CC85EB4}"/>
              </a:ext>
            </a:extLst>
          </p:cNvPr>
          <p:cNvSpPr>
            <a:spLocks noGrp="1"/>
          </p:cNvSpPr>
          <p:nvPr>
            <p:ph idx="1"/>
          </p:nvPr>
        </p:nvSpPr>
        <p:spPr>
          <a:xfrm>
            <a:off x="739346" y="1248032"/>
            <a:ext cx="10515600" cy="5244843"/>
          </a:xfrm>
        </p:spPr>
        <p:txBody>
          <a:bodyPr>
            <a:normAutofit fontScale="92500" lnSpcReduction="20000"/>
          </a:bodyPr>
          <a:lstStyle/>
          <a:p>
            <a:pPr marL="0" indent="0">
              <a:buNone/>
            </a:pPr>
            <a:r>
              <a:rPr lang="en-US" sz="2400" b="1" dirty="0">
                <a:latin typeface="Times New Roman" panose="02020603050405020304" pitchFamily="18" charset="0"/>
                <a:cs typeface="Times New Roman" panose="02020603050405020304" pitchFamily="18" charset="0"/>
              </a:rPr>
              <a:t>What do you mean by allergy?</a:t>
            </a:r>
          </a:p>
          <a:p>
            <a:r>
              <a:rPr lang="en-US" sz="2400" dirty="0">
                <a:latin typeface="Times New Roman" panose="02020603050405020304" pitchFamily="18" charset="0"/>
                <a:cs typeface="Times New Roman" panose="02020603050405020304" pitchFamily="18" charset="0"/>
              </a:rPr>
              <a:t>Allergy occurs when a person reacts to substances in the environment that are harmless to most people. These substances are known as allergens. Allergens are found in dust mites, pets, pollen, insects, ticks, </a:t>
            </a:r>
            <a:r>
              <a:rPr lang="en-US" sz="2400" dirty="0" err="1">
                <a:latin typeface="Times New Roman" panose="02020603050405020304" pitchFamily="18" charset="0"/>
                <a:cs typeface="Times New Roman" panose="02020603050405020304" pitchFamily="18" charset="0"/>
              </a:rPr>
              <a:t>moulds</a:t>
            </a:r>
            <a:r>
              <a:rPr lang="en-US" sz="2400" dirty="0">
                <a:latin typeface="Times New Roman" panose="02020603050405020304" pitchFamily="18" charset="0"/>
                <a:cs typeface="Times New Roman" panose="02020603050405020304" pitchFamily="18" charset="0"/>
              </a:rPr>
              <a:t>, foods and some medications. What are the 7 allergy symptoms?</a:t>
            </a: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r>
              <a:rPr lang="en-US" sz="2400" b="1" dirty="0">
                <a:latin typeface="Times New Roman" panose="02020603050405020304" pitchFamily="18" charset="0"/>
                <a:cs typeface="Times New Roman" panose="02020603050405020304" pitchFamily="18" charset="0"/>
              </a:rPr>
              <a:t>Symptoms of an Allergic Reaction</a:t>
            </a:r>
          </a:p>
          <a:p>
            <a:r>
              <a:rPr lang="en-US" sz="2400" dirty="0">
                <a:latin typeface="Times New Roman" panose="02020603050405020304" pitchFamily="18" charset="0"/>
                <a:cs typeface="Times New Roman" panose="02020603050405020304" pitchFamily="18" charset="0"/>
              </a:rPr>
              <a:t>Itchy, watery eyes.</a:t>
            </a:r>
          </a:p>
          <a:p>
            <a:r>
              <a:rPr lang="en-US" sz="2400" dirty="0">
                <a:latin typeface="Times New Roman" panose="02020603050405020304" pitchFamily="18" charset="0"/>
                <a:cs typeface="Times New Roman" panose="02020603050405020304" pitchFamily="18" charset="0"/>
              </a:rPr>
              <a:t>Itchy nose.</a:t>
            </a:r>
          </a:p>
          <a:p>
            <a:r>
              <a:rPr lang="en-US" sz="2400" dirty="0">
                <a:latin typeface="Times New Roman" panose="02020603050405020304" pitchFamily="18" charset="0"/>
                <a:cs typeface="Times New Roman" panose="02020603050405020304" pitchFamily="18" charset="0"/>
              </a:rPr>
              <a:t>Sneezing.</a:t>
            </a:r>
          </a:p>
          <a:p>
            <a:r>
              <a:rPr lang="en-US" sz="2400" dirty="0">
                <a:latin typeface="Times New Roman" panose="02020603050405020304" pitchFamily="18" charset="0"/>
                <a:cs typeface="Times New Roman" panose="02020603050405020304" pitchFamily="18" charset="0"/>
              </a:rPr>
              <a:t>Runny nose.</a:t>
            </a:r>
          </a:p>
          <a:p>
            <a:r>
              <a:rPr lang="en-US" sz="2400" dirty="0">
                <a:latin typeface="Times New Roman" panose="02020603050405020304" pitchFamily="18" charset="0"/>
                <a:cs typeface="Times New Roman" panose="02020603050405020304" pitchFamily="18" charset="0"/>
              </a:rPr>
              <a:t>Rashes.</a:t>
            </a:r>
          </a:p>
          <a:p>
            <a:r>
              <a:rPr lang="en-US" sz="2400" dirty="0">
                <a:latin typeface="Times New Roman" panose="02020603050405020304" pitchFamily="18" charset="0"/>
                <a:cs typeface="Times New Roman" panose="02020603050405020304" pitchFamily="18" charset="0"/>
              </a:rPr>
              <a:t>Hives (a rash with raised red patches)</a:t>
            </a:r>
          </a:p>
          <a:p>
            <a:r>
              <a:rPr lang="en-US" sz="2400" dirty="0">
                <a:latin typeface="Times New Roman" panose="02020603050405020304" pitchFamily="18" charset="0"/>
                <a:cs typeface="Times New Roman" panose="02020603050405020304" pitchFamily="18" charset="0"/>
              </a:rPr>
              <a:t>Stomach cramps.</a:t>
            </a:r>
          </a:p>
          <a:p>
            <a:r>
              <a:rPr lang="en-US" sz="2400" dirty="0">
                <a:latin typeface="Times New Roman" panose="02020603050405020304" pitchFamily="18" charset="0"/>
                <a:cs typeface="Times New Roman" panose="02020603050405020304" pitchFamily="18" charset="0"/>
              </a:rPr>
              <a:t>Vomiting.</a:t>
            </a:r>
          </a:p>
        </p:txBody>
      </p:sp>
    </p:spTree>
    <p:extLst>
      <p:ext uri="{BB962C8B-B14F-4D97-AF65-F5344CB8AC3E}">
        <p14:creationId xmlns:p14="http://schemas.microsoft.com/office/powerpoint/2010/main" val="21830415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353E0F3-4497-4A83-93A3-A55E24DA3867}"/>
              </a:ext>
            </a:extLst>
          </p:cNvPr>
          <p:cNvSpPr>
            <a:spLocks noGrp="1"/>
          </p:cNvSpPr>
          <p:nvPr>
            <p:ph idx="1"/>
          </p:nvPr>
        </p:nvSpPr>
        <p:spPr>
          <a:xfrm>
            <a:off x="578708" y="400007"/>
            <a:ext cx="10515600" cy="6057986"/>
          </a:xfrm>
        </p:spPr>
        <p:txBody>
          <a:bodyPr>
            <a:normAutofit fontScale="62500" lnSpcReduction="20000"/>
          </a:bodyPr>
          <a:lstStyle/>
          <a:p>
            <a:pPr marL="0" indent="0">
              <a:buNone/>
            </a:pPr>
            <a:r>
              <a:rPr lang="en-US" b="1" dirty="0">
                <a:latin typeface="Times New Roman" panose="02020603050405020304" pitchFamily="18" charset="0"/>
                <a:cs typeface="Times New Roman" panose="02020603050405020304" pitchFamily="18" charset="0"/>
              </a:rPr>
              <a:t>Which areas of the body may be affected?</a:t>
            </a:r>
          </a:p>
          <a:p>
            <a:r>
              <a:rPr lang="en-US" dirty="0">
                <a:latin typeface="Times New Roman" panose="02020603050405020304" pitchFamily="18" charset="0"/>
                <a:cs typeface="Times New Roman" panose="02020603050405020304" pitchFamily="18" charset="0"/>
              </a:rPr>
              <a:t>People experience different symptoms, depending on the allergen and where it enters the body. Allergic reactions can involve many parts of the body at the same time.</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Nose, eyes, sinuses and throat</a:t>
            </a:r>
          </a:p>
          <a:p>
            <a:r>
              <a:rPr lang="en-US" dirty="0">
                <a:latin typeface="Times New Roman" panose="02020603050405020304" pitchFamily="18" charset="0"/>
                <a:cs typeface="Times New Roman" panose="02020603050405020304" pitchFamily="18" charset="0"/>
              </a:rPr>
              <a:t>When allergens are breathed in, the release of histamine causes the lining of the nose to produce more mucus and become swollen and inflamed. It causes the nose to run and itch, and violent sneezing may occur. Eyes may start to water and people may get a sore throat.</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Lungs and chest</a:t>
            </a:r>
          </a:p>
          <a:p>
            <a:r>
              <a:rPr lang="en-US" dirty="0">
                <a:latin typeface="Times New Roman" panose="02020603050405020304" pitchFamily="18" charset="0"/>
                <a:cs typeface="Times New Roman" panose="02020603050405020304" pitchFamily="18" charset="0"/>
              </a:rPr>
              <a:t>Asthma can be triggered during an allergic reaction. When an allergen is breathed in, the lining of the passages in the lungs swells and makes breathing difficult. </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Stomach and bowel</a:t>
            </a:r>
          </a:p>
          <a:p>
            <a:r>
              <a:rPr lang="en-US" dirty="0">
                <a:latin typeface="Times New Roman" panose="02020603050405020304" pitchFamily="18" charset="0"/>
                <a:cs typeface="Times New Roman" panose="02020603050405020304" pitchFamily="18" charset="0"/>
              </a:rPr>
              <a:t>Foods that commonly cause allergy include peanuts, seafood, dairy products and eggs. Cow's milk allergy in infants may occur and can cause eczema, asthma, colic and stomach upset. Some people cannot digest lactose (milk sugar). Lactose intolerance causes stomach upsets, but should not be confused with allergy.</a:t>
            </a:r>
          </a:p>
          <a:p>
            <a:endParaRPr lang="en-US"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Skin</a:t>
            </a:r>
          </a:p>
          <a:p>
            <a:r>
              <a:rPr lang="en-US" dirty="0">
                <a:latin typeface="Times New Roman" panose="02020603050405020304" pitchFamily="18" charset="0"/>
                <a:cs typeface="Times New Roman" panose="02020603050405020304" pitchFamily="18" charset="0"/>
              </a:rPr>
              <a:t>Skin problems that can be triggered by allergy include atopic dermatitis (eczema) and urticaria (hives). </a:t>
            </a:r>
          </a:p>
        </p:txBody>
      </p:sp>
    </p:spTree>
    <p:extLst>
      <p:ext uri="{BB962C8B-B14F-4D97-AF65-F5344CB8AC3E}">
        <p14:creationId xmlns:p14="http://schemas.microsoft.com/office/powerpoint/2010/main" val="16862898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B533DBE5-2BB1-4F18-A6D6-B997F3B8FD3B}"/>
              </a:ext>
            </a:extLst>
          </p:cNvPr>
          <p:cNvPicPr>
            <a:picLocks noGrp="1" noChangeAspect="1"/>
          </p:cNvPicPr>
          <p:nvPr>
            <p:ph idx="1"/>
          </p:nvPr>
        </p:nvPicPr>
        <p:blipFill>
          <a:blip r:embed="rId2"/>
          <a:stretch>
            <a:fillRect/>
          </a:stretch>
        </p:blipFill>
        <p:spPr>
          <a:xfrm>
            <a:off x="832055" y="358345"/>
            <a:ext cx="9708257" cy="7273891"/>
          </a:xfrm>
          <a:prstGeom prst="rect">
            <a:avLst/>
          </a:prstGeom>
        </p:spPr>
      </p:pic>
    </p:spTree>
    <p:extLst>
      <p:ext uri="{BB962C8B-B14F-4D97-AF65-F5344CB8AC3E}">
        <p14:creationId xmlns:p14="http://schemas.microsoft.com/office/powerpoint/2010/main" val="1155256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9545D1AF-F1C1-4202-9A40-8CA8A2ADC7CA}"/>
              </a:ext>
            </a:extLst>
          </p:cNvPr>
          <p:cNvPicPr>
            <a:picLocks noGrp="1" noChangeAspect="1"/>
          </p:cNvPicPr>
          <p:nvPr>
            <p:ph idx="1"/>
          </p:nvPr>
        </p:nvPicPr>
        <p:blipFill>
          <a:blip r:embed="rId2"/>
          <a:stretch>
            <a:fillRect/>
          </a:stretch>
        </p:blipFill>
        <p:spPr>
          <a:xfrm>
            <a:off x="1289255" y="305888"/>
            <a:ext cx="9016280" cy="6246223"/>
          </a:xfrm>
          <a:prstGeom prst="rect">
            <a:avLst/>
          </a:prstGeom>
        </p:spPr>
      </p:pic>
    </p:spTree>
    <p:extLst>
      <p:ext uri="{BB962C8B-B14F-4D97-AF65-F5344CB8AC3E}">
        <p14:creationId xmlns:p14="http://schemas.microsoft.com/office/powerpoint/2010/main" val="4621551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671522B5-EA9B-458D-9E44-64D6D29FE7AD}"/>
              </a:ext>
            </a:extLst>
          </p:cNvPr>
          <p:cNvPicPr>
            <a:picLocks noGrp="1" noChangeAspect="1"/>
          </p:cNvPicPr>
          <p:nvPr>
            <p:ph idx="1"/>
          </p:nvPr>
        </p:nvPicPr>
        <p:blipFill>
          <a:blip r:embed="rId2"/>
          <a:stretch>
            <a:fillRect/>
          </a:stretch>
        </p:blipFill>
        <p:spPr>
          <a:xfrm>
            <a:off x="1425180" y="162385"/>
            <a:ext cx="8719718" cy="6533230"/>
          </a:xfrm>
          <a:prstGeom prst="rect">
            <a:avLst/>
          </a:prstGeom>
        </p:spPr>
      </p:pic>
    </p:spTree>
    <p:extLst>
      <p:ext uri="{BB962C8B-B14F-4D97-AF65-F5344CB8AC3E}">
        <p14:creationId xmlns:p14="http://schemas.microsoft.com/office/powerpoint/2010/main" val="1715130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4552FF64-A695-40D0-ABDD-F8D8F95B789D}"/>
              </a:ext>
            </a:extLst>
          </p:cNvPr>
          <p:cNvPicPr>
            <a:picLocks noGrp="1" noChangeAspect="1"/>
          </p:cNvPicPr>
          <p:nvPr>
            <p:ph idx="1"/>
          </p:nvPr>
        </p:nvPicPr>
        <p:blipFill>
          <a:blip r:embed="rId2"/>
          <a:stretch>
            <a:fillRect/>
          </a:stretch>
        </p:blipFill>
        <p:spPr>
          <a:xfrm>
            <a:off x="1474606" y="310517"/>
            <a:ext cx="8324301" cy="6236965"/>
          </a:xfrm>
          <a:prstGeom prst="rect">
            <a:avLst/>
          </a:prstGeom>
        </p:spPr>
      </p:pic>
    </p:spTree>
    <p:extLst>
      <p:ext uri="{BB962C8B-B14F-4D97-AF65-F5344CB8AC3E}">
        <p14:creationId xmlns:p14="http://schemas.microsoft.com/office/powerpoint/2010/main" val="156823422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03871F84-DBA9-43CC-A6E8-D662EF452716}"/>
              </a:ext>
            </a:extLst>
          </p:cNvPr>
          <p:cNvPicPr>
            <a:picLocks noGrp="1" noChangeAspect="1"/>
          </p:cNvPicPr>
          <p:nvPr>
            <p:ph idx="1"/>
          </p:nvPr>
        </p:nvPicPr>
        <p:blipFill>
          <a:blip r:embed="rId2"/>
          <a:stretch>
            <a:fillRect/>
          </a:stretch>
        </p:blipFill>
        <p:spPr>
          <a:xfrm>
            <a:off x="1075037" y="321276"/>
            <a:ext cx="9971903" cy="5855687"/>
          </a:xfrm>
          <a:prstGeom prst="rect">
            <a:avLst/>
          </a:prstGeom>
        </p:spPr>
      </p:pic>
    </p:spTree>
    <p:extLst>
      <p:ext uri="{BB962C8B-B14F-4D97-AF65-F5344CB8AC3E}">
        <p14:creationId xmlns:p14="http://schemas.microsoft.com/office/powerpoint/2010/main" val="25277266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CD7974-6DAA-488B-A7BE-F2A7602D7F54}"/>
              </a:ext>
            </a:extLst>
          </p:cNvPr>
          <p:cNvSpPr>
            <a:spLocks noGrp="1"/>
          </p:cNvSpPr>
          <p:nvPr>
            <p:ph type="title"/>
          </p:nvPr>
        </p:nvSpPr>
        <p:spPr>
          <a:xfrm>
            <a:off x="7658099" y="710513"/>
            <a:ext cx="4311479" cy="5708822"/>
          </a:xfrm>
        </p:spPr>
        <p:txBody>
          <a:bodyPr>
            <a:noAutofit/>
          </a:bodyPr>
          <a:lstStyle/>
          <a:p>
            <a:r>
              <a:rPr lang="en-US" sz="1800" b="1" dirty="0">
                <a:latin typeface="Times New Roman" panose="02020603050405020304" pitchFamily="18" charset="0"/>
                <a:cs typeface="Times New Roman" panose="02020603050405020304" pitchFamily="18" charset="0"/>
              </a:rPr>
              <a:t>First vaccine in the world</a:t>
            </a:r>
            <a:br>
              <a:rPr lang="en-US" sz="1800" b="1"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basis for vaccination began in 1796 when the English doctor Edward Jenner noticed that milkmaids who had gotten cowpox were protected from smallpox. Jenner also knew about variolation and guessed that exposure to cowpox could be used to protect against smallpox</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smallpox vaccine, introduced by Edward Jenner in 1796, was the first successful vaccine to be developed. </a:t>
            </a:r>
            <a:br>
              <a:rPr lang="en-US" sz="1600" dirty="0">
                <a:latin typeface="Times New Roman" panose="02020603050405020304" pitchFamily="18" charset="0"/>
                <a:cs typeface="Times New Roman" panose="02020603050405020304" pitchFamily="18" charset="0"/>
              </a:rPr>
            </a:br>
            <a:endParaRPr lang="en-US" sz="1600"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 xmlns:a16="http://schemas.microsoft.com/office/drawing/2014/main" id="{2D462CC9-E2C6-4B7D-810C-E32FA6458CF1}"/>
              </a:ext>
            </a:extLst>
          </p:cNvPr>
          <p:cNvPicPr>
            <a:picLocks noGrp="1" noChangeAspect="1"/>
          </p:cNvPicPr>
          <p:nvPr>
            <p:ph idx="1"/>
          </p:nvPr>
        </p:nvPicPr>
        <p:blipFill>
          <a:blip r:embed="rId2"/>
          <a:stretch>
            <a:fillRect/>
          </a:stretch>
        </p:blipFill>
        <p:spPr>
          <a:xfrm>
            <a:off x="123568" y="710513"/>
            <a:ext cx="7327557" cy="5708822"/>
          </a:xfrm>
          <a:prstGeom prst="rect">
            <a:avLst/>
          </a:prstGeom>
        </p:spPr>
      </p:pic>
    </p:spTree>
    <p:extLst>
      <p:ext uri="{BB962C8B-B14F-4D97-AF65-F5344CB8AC3E}">
        <p14:creationId xmlns:p14="http://schemas.microsoft.com/office/powerpoint/2010/main" val="2133352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CDB2AA45-5A27-44F1-8B8B-9A8D15738A7C}"/>
              </a:ext>
            </a:extLst>
          </p:cNvPr>
          <p:cNvSpPr>
            <a:spLocks noGrp="1"/>
          </p:cNvSpPr>
          <p:nvPr>
            <p:ph idx="1"/>
          </p:nvPr>
        </p:nvSpPr>
        <p:spPr>
          <a:xfrm>
            <a:off x="479854" y="488091"/>
            <a:ext cx="10515600" cy="5881817"/>
          </a:xfrm>
        </p:spPr>
        <p:txBody>
          <a:bodyPr>
            <a:normAutofit/>
          </a:bodyPr>
          <a:lstStyle/>
          <a:p>
            <a:pPr marL="0" indent="0">
              <a:buNone/>
            </a:pPr>
            <a:endParaRPr lang="en-US" dirty="0"/>
          </a:p>
          <a:p>
            <a:pPr marL="0" indent="0">
              <a:buNone/>
            </a:pPr>
            <a:r>
              <a:rPr lang="en-US" b="1" dirty="0">
                <a:latin typeface="Times New Roman" panose="02020603050405020304" pitchFamily="18" charset="0"/>
                <a:cs typeface="Times New Roman" panose="02020603050405020304" pitchFamily="18" charset="0"/>
              </a:rPr>
              <a:t>what are the 5 types of vaccines?</a:t>
            </a:r>
          </a:p>
          <a:p>
            <a:r>
              <a:rPr lang="en-US" dirty="0">
                <a:latin typeface="Times New Roman" panose="02020603050405020304" pitchFamily="18" charset="0"/>
                <a:cs typeface="Times New Roman" panose="02020603050405020304" pitchFamily="18" charset="0"/>
              </a:rPr>
              <a:t>Inactivated vaccines.</a:t>
            </a:r>
          </a:p>
          <a:p>
            <a:r>
              <a:rPr lang="en-US" dirty="0">
                <a:latin typeface="Times New Roman" panose="02020603050405020304" pitchFamily="18" charset="0"/>
                <a:cs typeface="Times New Roman" panose="02020603050405020304" pitchFamily="18" charset="0"/>
              </a:rPr>
              <a:t>Live-attenuated vaccines.</a:t>
            </a:r>
          </a:p>
          <a:p>
            <a:r>
              <a:rPr lang="en-US" dirty="0">
                <a:latin typeface="Times New Roman" panose="02020603050405020304" pitchFamily="18" charset="0"/>
                <a:cs typeface="Times New Roman" panose="02020603050405020304" pitchFamily="18" charset="0"/>
              </a:rPr>
              <a:t>Messenger RNA (mRNA) vaccines.</a:t>
            </a:r>
          </a:p>
          <a:p>
            <a:r>
              <a:rPr lang="en-US" dirty="0">
                <a:latin typeface="Times New Roman" panose="02020603050405020304" pitchFamily="18" charset="0"/>
                <a:cs typeface="Times New Roman" panose="02020603050405020304" pitchFamily="18" charset="0"/>
              </a:rPr>
              <a:t>Subunit, recombinant, polysaccharide, and conjugate vaccines.</a:t>
            </a:r>
          </a:p>
          <a:p>
            <a:r>
              <a:rPr lang="en-US" dirty="0">
                <a:latin typeface="Times New Roman" panose="02020603050405020304" pitchFamily="18" charset="0"/>
                <a:cs typeface="Times New Roman" panose="02020603050405020304" pitchFamily="18" charset="0"/>
              </a:rPr>
              <a:t>Toxoid vaccines.</a:t>
            </a:r>
          </a:p>
          <a:p>
            <a:r>
              <a:rPr lang="en-US" dirty="0">
                <a:latin typeface="Times New Roman" panose="02020603050405020304" pitchFamily="18" charset="0"/>
                <a:cs typeface="Times New Roman" panose="02020603050405020304" pitchFamily="18" charset="0"/>
              </a:rPr>
              <a:t>Viral vector vaccines.</a:t>
            </a:r>
          </a:p>
        </p:txBody>
      </p:sp>
    </p:spTree>
    <p:extLst>
      <p:ext uri="{BB962C8B-B14F-4D97-AF65-F5344CB8AC3E}">
        <p14:creationId xmlns:p14="http://schemas.microsoft.com/office/powerpoint/2010/main" val="150522693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78625CB-3C85-4268-8B7C-C2A17BB1B6FF}"/>
              </a:ext>
            </a:extLst>
          </p:cNvPr>
          <p:cNvSpPr>
            <a:spLocks noGrp="1"/>
          </p:cNvSpPr>
          <p:nvPr>
            <p:ph type="title"/>
          </p:nvPr>
        </p:nvSpPr>
        <p:spPr>
          <a:xfrm>
            <a:off x="541638" y="0"/>
            <a:ext cx="10515600" cy="1325563"/>
          </a:xfrm>
        </p:spPr>
        <p:txBody>
          <a:bodyPr>
            <a:normAutofit/>
          </a:bodyPr>
          <a:lstStyle/>
          <a:p>
            <a:r>
              <a:rPr lang="en-US" sz="3600" dirty="0">
                <a:latin typeface="Times New Roman" panose="02020603050405020304" pitchFamily="18" charset="0"/>
                <a:cs typeface="Times New Roman" panose="02020603050405020304" pitchFamily="18" charset="0"/>
              </a:rPr>
              <a:t>Vaccination for Rabies</a:t>
            </a:r>
          </a:p>
        </p:txBody>
      </p:sp>
      <p:sp>
        <p:nvSpPr>
          <p:cNvPr id="3" name="Content Placeholder 2">
            <a:extLst>
              <a:ext uri="{FF2B5EF4-FFF2-40B4-BE49-F238E27FC236}">
                <a16:creationId xmlns="" xmlns:a16="http://schemas.microsoft.com/office/drawing/2014/main" id="{E10AF79B-CC43-4445-96F7-2895D4AAD5BA}"/>
              </a:ext>
            </a:extLst>
          </p:cNvPr>
          <p:cNvSpPr>
            <a:spLocks noGrp="1"/>
          </p:cNvSpPr>
          <p:nvPr>
            <p:ph idx="1"/>
          </p:nvPr>
        </p:nvSpPr>
        <p:spPr>
          <a:xfrm>
            <a:off x="541638" y="963827"/>
            <a:ext cx="10814221" cy="5745891"/>
          </a:xfrm>
        </p:spPr>
        <p:txBody>
          <a:bodyPr>
            <a:normAutofit/>
          </a:bodyPr>
          <a:lstStyle/>
          <a:p>
            <a:r>
              <a:rPr lang="en-US" sz="2000" dirty="0">
                <a:latin typeface="Times New Roman" panose="02020603050405020304" pitchFamily="18" charset="0"/>
                <a:cs typeface="Times New Roman" panose="02020603050405020304" pitchFamily="18" charset="0"/>
              </a:rPr>
              <a:t>On July 6, 1885, Louis Pasteur and his colleagues injected the first of 14 daily doses of rabbit spinal cord suspensions containing progressively inactivated rabies virus into 9-year-old Joseph Meister, who had been severely bitten by a rabid dog 2 days before.</a:t>
            </a:r>
          </a:p>
          <a:p>
            <a:r>
              <a:rPr lang="en-US" sz="2000" dirty="0">
                <a:latin typeface="Times New Roman" panose="02020603050405020304" pitchFamily="18" charset="0"/>
                <a:cs typeface="Times New Roman" panose="02020603050405020304" pitchFamily="18" charset="0"/>
              </a:rPr>
              <a:t>The method involved developing a consistent source of virulent virus by taking pieces of spinal cord from a rabid street dog and inoculating by trepanation under the dura mater (dura) into the cranium of a rabbit, and then passing it from rabbit to rabbit 20–25 times until the virus was consistently virulent. When Pasteur had established a way to obtain rabbits with spinal cord material that was consistently virulent, he took pieces of the spinal cord, each a few centimeters long, and exposed them to dry air. The exposure to dry air, gradually decreased the virulence until it totally disappeared.</a:t>
            </a:r>
          </a:p>
          <a:p>
            <a:r>
              <a:rPr lang="en-US" sz="2000" dirty="0">
                <a:latin typeface="Times New Roman" panose="02020603050405020304" pitchFamily="18" charset="0"/>
                <a:cs typeface="Times New Roman" panose="02020603050405020304" pitchFamily="18" charset="0"/>
              </a:rPr>
              <a:t>Pasteur had inoculated approximately 50 dogs with a suspension of the dehydrated spinal cord and he had observed that the dogs had become refractory to the inoculation with virulent rabid spinal material, when on Monday, July 6, 1885, three people arrived from Alsace. One of them was Joseph Meister, a nine-year-old boy who had been bitten by a dog at 8:00 AM on July 4. The boy had at least 14 bites and his death from rabies seemed inevitable.</a:t>
            </a:r>
          </a:p>
          <a:p>
            <a:r>
              <a:rPr lang="en-US" sz="2000" dirty="0">
                <a:latin typeface="Times New Roman" panose="02020603050405020304" pitchFamily="18" charset="0"/>
                <a:cs typeface="Times New Roman" panose="02020603050405020304" pitchFamily="18" charset="0"/>
              </a:rPr>
              <a:t>Using the experience he had already with the 50 dogs, on the evening of July 6, together with Dr. </a:t>
            </a:r>
            <a:r>
              <a:rPr lang="en-US" sz="2000" dirty="0" err="1">
                <a:latin typeface="Times New Roman" panose="02020603050405020304" pitchFamily="18" charset="0"/>
                <a:cs typeface="Times New Roman" panose="02020603050405020304" pitchFamily="18" charset="0"/>
              </a:rPr>
              <a:t>Vulpian</a:t>
            </a:r>
            <a:r>
              <a:rPr lang="en-US" sz="2000" dirty="0">
                <a:latin typeface="Times New Roman" panose="02020603050405020304" pitchFamily="18" charset="0"/>
                <a:cs typeface="Times New Roman" panose="02020603050405020304" pitchFamily="18" charset="0"/>
              </a:rPr>
              <a:t> and Dr. </a:t>
            </a:r>
            <a:r>
              <a:rPr lang="en-US" sz="2000" dirty="0" err="1">
                <a:latin typeface="Times New Roman" panose="02020603050405020304" pitchFamily="18" charset="0"/>
                <a:cs typeface="Times New Roman" panose="02020603050405020304" pitchFamily="18" charset="0"/>
              </a:rPr>
              <a:t>Grancher</a:t>
            </a:r>
            <a:r>
              <a:rPr lang="en-US" sz="2000" dirty="0">
                <a:latin typeface="Times New Roman" panose="02020603050405020304" pitchFamily="18" charset="0"/>
                <a:cs typeface="Times New Roman" panose="02020603050405020304" pitchFamily="18" charset="0"/>
              </a:rPr>
              <a:t> ,Pasteur inoculated the boy with material from a rabid rabbit spinal cord that had been dehydrated for 15 days. Pasteur concluded that the boy had  survived the rabies from the bites of a rabid dog.</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94193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F1148C-059D-401F-A4B5-E85A4D919780}"/>
              </a:ext>
            </a:extLst>
          </p:cNvPr>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What is Health?</a:t>
            </a:r>
          </a:p>
        </p:txBody>
      </p:sp>
      <p:sp>
        <p:nvSpPr>
          <p:cNvPr id="3" name="Content Placeholder 2">
            <a:extLst>
              <a:ext uri="{FF2B5EF4-FFF2-40B4-BE49-F238E27FC236}">
                <a16:creationId xmlns="" xmlns:a16="http://schemas.microsoft.com/office/drawing/2014/main" id="{E08DA41B-6A77-41A6-9BA5-F43446C26192}"/>
              </a:ext>
            </a:extLst>
          </p:cNvPr>
          <p:cNvSpPr>
            <a:spLocks noGrp="1"/>
          </p:cNvSpPr>
          <p:nvPr>
            <p:ph idx="1"/>
          </p:nvPr>
        </p:nvSpPr>
        <p:spPr>
          <a:xfrm>
            <a:off x="615779" y="2506662"/>
            <a:ext cx="10515600" cy="4351338"/>
          </a:xfrm>
        </p:spPr>
        <p:txBody>
          <a:bodyPr/>
          <a:lstStyle/>
          <a:p>
            <a:pPr marL="0" indent="0">
              <a:buNone/>
            </a:pPr>
            <a:endParaRPr lang="en-US" dirty="0"/>
          </a:p>
          <a:p>
            <a:r>
              <a:rPr lang="en-US" dirty="0"/>
              <a:t>Health is a state of complete physical mental and social well-being. It's not only the absence of disease.​</a:t>
            </a:r>
          </a:p>
          <a:p>
            <a:r>
              <a:rPr lang="en-US" dirty="0"/>
              <a:t>A person is said to be healthy when he/she is free of any type of disease (infectious/deficiency) when he/she is mentally happy and healthy, and when his/her social relationships are healthy in society.</a:t>
            </a:r>
          </a:p>
          <a:p>
            <a:r>
              <a:rPr lang="en-US" dirty="0"/>
              <a:t>Hence, to have a healthy life one has to be physically, mentally, and socially complete.</a:t>
            </a:r>
          </a:p>
          <a:p>
            <a:endParaRPr lang="en-US" dirty="0"/>
          </a:p>
        </p:txBody>
      </p:sp>
      <p:pic>
        <p:nvPicPr>
          <p:cNvPr id="4" name="Picture 3">
            <a:extLst>
              <a:ext uri="{FF2B5EF4-FFF2-40B4-BE49-F238E27FC236}">
                <a16:creationId xmlns="" xmlns:a16="http://schemas.microsoft.com/office/drawing/2014/main" id="{3B0B6CDE-C292-4D5F-AD01-51F1638F028E}"/>
              </a:ext>
            </a:extLst>
          </p:cNvPr>
          <p:cNvPicPr>
            <a:picLocks noChangeAspect="1"/>
          </p:cNvPicPr>
          <p:nvPr/>
        </p:nvPicPr>
        <p:blipFill>
          <a:blip r:embed="rId2"/>
          <a:stretch>
            <a:fillRect/>
          </a:stretch>
        </p:blipFill>
        <p:spPr>
          <a:xfrm>
            <a:off x="3888839" y="498261"/>
            <a:ext cx="3436346" cy="2384854"/>
          </a:xfrm>
          <a:prstGeom prst="rect">
            <a:avLst/>
          </a:prstGeom>
        </p:spPr>
      </p:pic>
    </p:spTree>
    <p:extLst>
      <p:ext uri="{BB962C8B-B14F-4D97-AF65-F5344CB8AC3E}">
        <p14:creationId xmlns:p14="http://schemas.microsoft.com/office/powerpoint/2010/main" val="14923442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RNA VACCINES FOR COVID-19: </a:t>
            </a:r>
            <a:endParaRPr lang="en-IN" dirty="0"/>
          </a:p>
        </p:txBody>
      </p:sp>
      <p:sp>
        <p:nvSpPr>
          <p:cNvPr id="3" name="Content Placeholder 2"/>
          <p:cNvSpPr>
            <a:spLocks noGrp="1"/>
          </p:cNvSpPr>
          <p:nvPr>
            <p:ph idx="1"/>
          </p:nvPr>
        </p:nvSpPr>
        <p:spPr/>
        <p:txBody>
          <a:bodyPr>
            <a:normAutofit/>
          </a:bodyPr>
          <a:lstStyle/>
          <a:p>
            <a:pPr algn="just"/>
            <a:r>
              <a:rPr lang="en-IN" dirty="0"/>
              <a:t>Coronavirus disease (COVID-19) is an infectious disease caused by the </a:t>
            </a:r>
            <a:r>
              <a:rPr lang="en-IN" b="1" dirty="0">
                <a:solidFill>
                  <a:srgbClr val="FF0000"/>
                </a:solidFill>
              </a:rPr>
              <a:t>SARS-CoV-2 virus. </a:t>
            </a:r>
            <a:r>
              <a:rPr lang="en-IN" dirty="0"/>
              <a:t>Messenger RNA, or mRNA technology, instructs cells to make a protein that generates an immune response in the body, thus producing the antibodies that provide protection against a disease. </a:t>
            </a:r>
            <a:endParaRPr lang="en-IN" dirty="0" smtClean="0"/>
          </a:p>
          <a:p>
            <a:endParaRPr lang="en-US" dirty="0"/>
          </a:p>
        </p:txBody>
      </p:sp>
    </p:spTree>
    <p:extLst>
      <p:ext uri="{BB962C8B-B14F-4D97-AF65-F5344CB8AC3E}">
        <p14:creationId xmlns:p14="http://schemas.microsoft.com/office/powerpoint/2010/main" val="36474591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gn="just"/>
            <a:r>
              <a:rPr lang="en-IN" dirty="0"/>
              <a:t>It is the basis for the Pfizer/</a:t>
            </a:r>
            <a:r>
              <a:rPr lang="en-IN" dirty="0" err="1"/>
              <a:t>BioNTech</a:t>
            </a:r>
            <a:r>
              <a:rPr lang="en-IN" dirty="0"/>
              <a:t> and </a:t>
            </a:r>
            <a:r>
              <a:rPr lang="en-IN" dirty="0" err="1"/>
              <a:t>Moderna</a:t>
            </a:r>
            <a:r>
              <a:rPr lang="en-IN" dirty="0"/>
              <a:t> COVID-19 vaccines being used by governments worldwide, and in the UN-supported COVAX global vaccine solidarity initiative. Messenger ribonucleic acid (mRNA) is a molecule that provides cells with instructions for making proteins. mRNA vaccines contain the instructions for making the SARS-CoV-2 spike protein. This protein is found on the surface of the virus that causes COVID-19. </a:t>
            </a:r>
          </a:p>
          <a:p>
            <a:endParaRPr lang="en-IN" dirty="0"/>
          </a:p>
        </p:txBody>
      </p:sp>
    </p:spTree>
    <p:extLst>
      <p:ext uri="{BB962C8B-B14F-4D97-AF65-F5344CB8AC3E}">
        <p14:creationId xmlns:p14="http://schemas.microsoft.com/office/powerpoint/2010/main" val="3278930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08993"/>
            <a:ext cx="10515600" cy="5167970"/>
          </a:xfrm>
        </p:spPr>
        <p:txBody>
          <a:bodyPr/>
          <a:lstStyle/>
          <a:p>
            <a:r>
              <a:rPr lang="en-IN" dirty="0"/>
              <a:t>The mRNA molecule is essentially a recipe, telling the cells of the body how to make the spike protein. COVID-19 mRNA vaccines are given by injection, usually into the muscle of the upper arm. After the protein piece is made, the cell breaks down the instructions and gets rid of them. The mRNA never enters the central part (nucleus) of the cell, which is where our DNA (genetic material) is found. Your DNA can't be altered by mRNA vaccines. </a:t>
            </a:r>
            <a:endParaRPr lang="en-IN" dirty="0" smtClean="0"/>
          </a:p>
          <a:p>
            <a:endParaRPr lang="en-IN" dirty="0"/>
          </a:p>
          <a:p>
            <a:r>
              <a:rPr lang="en-IN" dirty="0"/>
              <a:t>The cell then displays the protein piece on its surface. Our immune system recognizes that the protein doesn't belong there and begins building an immune response and making antibodies. </a:t>
            </a:r>
          </a:p>
        </p:txBody>
      </p:sp>
    </p:spTree>
    <p:extLst>
      <p:ext uri="{BB962C8B-B14F-4D97-AF65-F5344CB8AC3E}">
        <p14:creationId xmlns:p14="http://schemas.microsoft.com/office/powerpoint/2010/main" val="25009435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62607" y="504497"/>
            <a:ext cx="10893972" cy="594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759868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D88D9BD0-27E5-467D-8672-47A33A571D57}"/>
              </a:ext>
            </a:extLst>
          </p:cNvPr>
          <p:cNvPicPr>
            <a:picLocks noChangeAspect="1"/>
          </p:cNvPicPr>
          <p:nvPr/>
        </p:nvPicPr>
        <p:blipFill>
          <a:blip r:embed="rId2"/>
          <a:stretch>
            <a:fillRect/>
          </a:stretch>
        </p:blipFill>
        <p:spPr>
          <a:xfrm>
            <a:off x="1031953" y="170405"/>
            <a:ext cx="9534970" cy="6517189"/>
          </a:xfrm>
          <a:prstGeom prst="rect">
            <a:avLst/>
          </a:prstGeom>
        </p:spPr>
      </p:pic>
    </p:spTree>
    <p:extLst>
      <p:ext uri="{BB962C8B-B14F-4D97-AF65-F5344CB8AC3E}">
        <p14:creationId xmlns:p14="http://schemas.microsoft.com/office/powerpoint/2010/main" val="13819680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2C2CC358-99B6-4CDE-B103-467E1BCED7EA}"/>
              </a:ext>
            </a:extLst>
          </p:cNvPr>
          <p:cNvPicPr>
            <a:picLocks noGrp="1" noChangeAspect="1"/>
          </p:cNvPicPr>
          <p:nvPr>
            <p:ph idx="1"/>
          </p:nvPr>
        </p:nvPicPr>
        <p:blipFill>
          <a:blip r:embed="rId2"/>
          <a:stretch>
            <a:fillRect/>
          </a:stretch>
        </p:blipFill>
        <p:spPr>
          <a:xfrm>
            <a:off x="977298" y="1825625"/>
            <a:ext cx="10237404" cy="4351338"/>
          </a:xfrm>
          <a:prstGeom prst="rect">
            <a:avLst/>
          </a:prstGeom>
        </p:spPr>
      </p:pic>
      <p:sp>
        <p:nvSpPr>
          <p:cNvPr id="5" name="Title 1">
            <a:extLst>
              <a:ext uri="{FF2B5EF4-FFF2-40B4-BE49-F238E27FC236}">
                <a16:creationId xmlns="" xmlns:a16="http://schemas.microsoft.com/office/drawing/2014/main" id="{5A98AE11-F37B-450D-B3F3-3E7A597333D0}"/>
              </a:ext>
            </a:extLst>
          </p:cNvPr>
          <p:cNvSpPr>
            <a:spLocks noGrp="1"/>
          </p:cNvSpPr>
          <p:nvPr>
            <p:ph type="title"/>
          </p:nvPr>
        </p:nvSpPr>
        <p:spPr/>
        <p:txBody>
          <a:bodyPr/>
          <a:lstStyle/>
          <a:p>
            <a:r>
              <a:rPr lang="en-IN" dirty="0"/>
              <a:t>DNA Fingerprinting</a:t>
            </a:r>
          </a:p>
        </p:txBody>
      </p:sp>
    </p:spTree>
    <p:extLst>
      <p:ext uri="{BB962C8B-B14F-4D97-AF65-F5344CB8AC3E}">
        <p14:creationId xmlns:p14="http://schemas.microsoft.com/office/powerpoint/2010/main" val="302701656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F74AD40A-440E-4E82-97CD-9FA0D0DE5E2B}"/>
              </a:ext>
            </a:extLst>
          </p:cNvPr>
          <p:cNvPicPr>
            <a:picLocks noGrp="1" noChangeAspect="1"/>
          </p:cNvPicPr>
          <p:nvPr>
            <p:ph idx="1"/>
          </p:nvPr>
        </p:nvPicPr>
        <p:blipFill>
          <a:blip r:embed="rId2"/>
          <a:stretch>
            <a:fillRect/>
          </a:stretch>
        </p:blipFill>
        <p:spPr>
          <a:xfrm>
            <a:off x="1652743" y="980775"/>
            <a:ext cx="8637103" cy="4896450"/>
          </a:xfrm>
          <a:prstGeom prst="rect">
            <a:avLst/>
          </a:prstGeom>
        </p:spPr>
      </p:pic>
    </p:spTree>
    <p:extLst>
      <p:ext uri="{BB962C8B-B14F-4D97-AF65-F5344CB8AC3E}">
        <p14:creationId xmlns:p14="http://schemas.microsoft.com/office/powerpoint/2010/main" val="36862177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6400FDB1-4FD6-4DCD-A624-10212708B3A5}"/>
              </a:ext>
            </a:extLst>
          </p:cNvPr>
          <p:cNvSpPr>
            <a:spLocks noGrp="1"/>
          </p:cNvSpPr>
          <p:nvPr>
            <p:ph idx="1"/>
          </p:nvPr>
        </p:nvSpPr>
        <p:spPr>
          <a:xfrm>
            <a:off x="404684" y="704335"/>
            <a:ext cx="11260094" cy="5103341"/>
          </a:xfrm>
        </p:spPr>
        <p:txBody>
          <a:bodyPr>
            <a:normAutofit fontScale="77500" lnSpcReduction="20000"/>
          </a:bodyPr>
          <a:lstStyle/>
          <a:p>
            <a:pPr algn="just"/>
            <a:r>
              <a:rPr lang="en-US" b="1" dirty="0">
                <a:latin typeface="Times New Roman" panose="02020603050405020304" pitchFamily="18" charset="0"/>
                <a:cs typeface="Times New Roman" panose="02020603050405020304" pitchFamily="18" charset="0"/>
              </a:rPr>
              <a:t>Parkinson's disease </a:t>
            </a:r>
            <a:r>
              <a:rPr lang="en-US" dirty="0">
                <a:latin typeface="Times New Roman" panose="02020603050405020304" pitchFamily="18" charset="0"/>
                <a:cs typeface="Times New Roman" panose="02020603050405020304" pitchFamily="18" charset="0"/>
              </a:rPr>
              <a:t>is a progressive disorder that affects the nervous system and the parts of the </a:t>
            </a:r>
          </a:p>
          <a:p>
            <a:pPr marL="0" indent="0" algn="just">
              <a:buNone/>
            </a:pPr>
            <a:r>
              <a:rPr lang="en-US" dirty="0">
                <a:latin typeface="Times New Roman" panose="02020603050405020304" pitchFamily="18" charset="0"/>
                <a:cs typeface="Times New Roman" panose="02020603050405020304" pitchFamily="18" charset="0"/>
              </a:rPr>
              <a:t>body controlled by the nerves. Symptoms start slowly. The first symptom may be a barely </a:t>
            </a:r>
          </a:p>
          <a:p>
            <a:pPr marL="0" indent="0" algn="just">
              <a:buNone/>
            </a:pPr>
            <a:r>
              <a:rPr lang="en-US" dirty="0">
                <a:latin typeface="Times New Roman" panose="02020603050405020304" pitchFamily="18" charset="0"/>
                <a:cs typeface="Times New Roman" panose="02020603050405020304" pitchFamily="18" charset="0"/>
              </a:rPr>
              <a:t>noticeable tremor in just one hand. Tremors are common, but the disorder may also cause stiffness </a:t>
            </a:r>
          </a:p>
          <a:p>
            <a:pPr marL="0" indent="0" algn="just">
              <a:buNone/>
            </a:pPr>
            <a:r>
              <a:rPr lang="en-US" dirty="0">
                <a:latin typeface="Times New Roman" panose="02020603050405020304" pitchFamily="18" charset="0"/>
                <a:cs typeface="Times New Roman" panose="02020603050405020304" pitchFamily="18" charset="0"/>
              </a:rPr>
              <a:t>or slowing of movement.</a:t>
            </a:r>
          </a:p>
          <a:p>
            <a:pPr marL="0" indent="0" algn="just">
              <a:buNone/>
            </a:pPr>
            <a:endParaRPr lang="en-US" dirty="0">
              <a:latin typeface="Times New Roman" panose="02020603050405020304" pitchFamily="18" charset="0"/>
              <a:cs typeface="Times New Roman" panose="02020603050405020304" pitchFamily="18" charset="0"/>
            </a:endParaRPr>
          </a:p>
          <a:p>
            <a:pPr marL="0" indent="0" algn="just">
              <a:spcAft>
                <a:spcPts val="600"/>
              </a:spcAft>
              <a:buNone/>
            </a:pPr>
            <a:r>
              <a:rPr lang="en-US" dirty="0">
                <a:latin typeface="Times New Roman" panose="02020603050405020304" pitchFamily="18" charset="0"/>
                <a:cs typeface="Times New Roman" panose="02020603050405020304" pitchFamily="18" charset="0"/>
              </a:rPr>
              <a:t>In Parkinson's disease, certain nerve cells (neurons) in the brain gradually break down or die. </a:t>
            </a:r>
            <a:r>
              <a:rPr lang="en-US" dirty="0" smtClean="0">
                <a:latin typeface="Times New Roman" panose="02020603050405020304" pitchFamily="18" charset="0"/>
                <a:cs typeface="Times New Roman" panose="02020603050405020304" pitchFamily="18" charset="0"/>
              </a:rPr>
              <a:t>Many of </a:t>
            </a:r>
            <a:r>
              <a:rPr lang="en-US" dirty="0">
                <a:latin typeface="Times New Roman" panose="02020603050405020304" pitchFamily="18" charset="0"/>
                <a:cs typeface="Times New Roman" panose="02020603050405020304" pitchFamily="18" charset="0"/>
              </a:rPr>
              <a:t>the symptoms are due to a loss of neurons that produce a chemical messenger in your brain </a:t>
            </a:r>
            <a:r>
              <a:rPr lang="en-US" dirty="0" smtClean="0">
                <a:latin typeface="Times New Roman" panose="02020603050405020304" pitchFamily="18" charset="0"/>
                <a:cs typeface="Times New Roman" panose="02020603050405020304" pitchFamily="18" charset="0"/>
              </a:rPr>
              <a:t>called </a:t>
            </a:r>
            <a:r>
              <a:rPr lang="en-US" dirty="0">
                <a:latin typeface="Times New Roman" panose="02020603050405020304" pitchFamily="18" charset="0"/>
                <a:cs typeface="Times New Roman" panose="02020603050405020304" pitchFamily="18" charset="0"/>
              </a:rPr>
              <a:t>dopamine. When dopamine levels decrease, it causes atypical brain activity, leading to </a:t>
            </a:r>
          </a:p>
          <a:p>
            <a:pPr marL="0" indent="0" algn="just">
              <a:spcAft>
                <a:spcPts val="600"/>
              </a:spcAft>
              <a:buNone/>
            </a:pPr>
            <a:r>
              <a:rPr lang="en-US" dirty="0">
                <a:latin typeface="Times New Roman" panose="02020603050405020304" pitchFamily="18" charset="0"/>
                <a:cs typeface="Times New Roman" panose="02020603050405020304" pitchFamily="18" charset="0"/>
              </a:rPr>
              <a:t>impaired movement and other symptoms of Parkinson's disease.</a:t>
            </a:r>
          </a:p>
          <a:p>
            <a:pPr marL="0" indent="0" algn="just">
              <a:spcAft>
                <a:spcPts val="600"/>
              </a:spcAft>
              <a:buNone/>
            </a:pPr>
            <a:r>
              <a:rPr lang="en-US" dirty="0">
                <a:latin typeface="Times New Roman" panose="02020603050405020304" pitchFamily="18" charset="0"/>
                <a:cs typeface="Times New Roman" panose="02020603050405020304" pitchFamily="18" charset="0"/>
              </a:rPr>
              <a:t>Parkinson's disease can't be cured, but medications can help control the symptoms, often </a:t>
            </a:r>
          </a:p>
          <a:p>
            <a:pPr marL="0" indent="0" algn="just">
              <a:spcAft>
                <a:spcPts val="600"/>
              </a:spcAft>
              <a:buNone/>
            </a:pPr>
            <a:r>
              <a:rPr lang="en-US" dirty="0">
                <a:latin typeface="Times New Roman" panose="02020603050405020304" pitchFamily="18" charset="0"/>
                <a:cs typeface="Times New Roman" panose="02020603050405020304" pitchFamily="18" charset="0"/>
              </a:rPr>
              <a:t>dramatically. In some more advanced cases, surgery may be advised. Your health care provider </a:t>
            </a:r>
          </a:p>
          <a:p>
            <a:pPr marL="0" indent="0" algn="just">
              <a:spcAft>
                <a:spcPts val="600"/>
              </a:spcAft>
              <a:buNone/>
            </a:pPr>
            <a:r>
              <a:rPr lang="en-US" dirty="0">
                <a:latin typeface="Times New Roman" panose="02020603050405020304" pitchFamily="18" charset="0"/>
                <a:cs typeface="Times New Roman" panose="02020603050405020304" pitchFamily="18" charset="0"/>
              </a:rPr>
              <a:t>may also recommend lifestyle changes, especially ongoing aerobic exercise.</a:t>
            </a:r>
          </a:p>
        </p:txBody>
      </p:sp>
    </p:spTree>
    <p:extLst>
      <p:ext uri="{BB962C8B-B14F-4D97-AF65-F5344CB8AC3E}">
        <p14:creationId xmlns:p14="http://schemas.microsoft.com/office/powerpoint/2010/main" val="232166375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1ED78762-10AA-4AB0-848B-500828026592}"/>
              </a:ext>
            </a:extLst>
          </p:cNvPr>
          <p:cNvPicPr>
            <a:picLocks noGrp="1" noChangeAspect="1"/>
          </p:cNvPicPr>
          <p:nvPr>
            <p:ph idx="1"/>
          </p:nvPr>
        </p:nvPicPr>
        <p:blipFill>
          <a:blip r:embed="rId2"/>
          <a:stretch>
            <a:fillRect/>
          </a:stretch>
        </p:blipFill>
        <p:spPr>
          <a:xfrm>
            <a:off x="878888" y="797028"/>
            <a:ext cx="8991791" cy="5057882"/>
          </a:xfrm>
          <a:prstGeom prst="rect">
            <a:avLst/>
          </a:prstGeom>
        </p:spPr>
      </p:pic>
    </p:spTree>
    <p:extLst>
      <p:ext uri="{BB962C8B-B14F-4D97-AF65-F5344CB8AC3E}">
        <p14:creationId xmlns:p14="http://schemas.microsoft.com/office/powerpoint/2010/main" val="33223291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BCC9AC4-9C9D-4177-BD3E-2D8332A8659E}"/>
              </a:ext>
            </a:extLst>
          </p:cNvPr>
          <p:cNvSpPr>
            <a:spLocks noGrp="1"/>
          </p:cNvSpPr>
          <p:nvPr>
            <p:ph type="title"/>
          </p:nvPr>
        </p:nvSpPr>
        <p:spPr>
          <a:xfrm>
            <a:off x="232719" y="98854"/>
            <a:ext cx="10515600" cy="1325563"/>
          </a:xfrm>
        </p:spPr>
        <p:txBody>
          <a:bodyPr>
            <a:normAutofit/>
          </a:bodyPr>
          <a:lstStyle/>
          <a:p>
            <a:r>
              <a:rPr lang="en-US" sz="2000" b="1" dirty="0">
                <a:latin typeface="Times New Roman" panose="02020603050405020304" pitchFamily="18" charset="0"/>
                <a:cs typeface="Times New Roman" panose="02020603050405020304" pitchFamily="18" charset="0"/>
              </a:rPr>
              <a:t>ENGINEERING SOLUTIONS TO THIS DISEASE ARE:</a:t>
            </a:r>
          </a:p>
        </p:txBody>
      </p:sp>
      <p:sp>
        <p:nvSpPr>
          <p:cNvPr id="3" name="Content Placeholder 2">
            <a:extLst>
              <a:ext uri="{FF2B5EF4-FFF2-40B4-BE49-F238E27FC236}">
                <a16:creationId xmlns="" xmlns:a16="http://schemas.microsoft.com/office/drawing/2014/main" id="{2B633DEE-B319-4112-82A7-741C176CEEDD}"/>
              </a:ext>
            </a:extLst>
          </p:cNvPr>
          <p:cNvSpPr>
            <a:spLocks noGrp="1"/>
          </p:cNvSpPr>
          <p:nvPr>
            <p:ph idx="1"/>
          </p:nvPr>
        </p:nvSpPr>
        <p:spPr>
          <a:xfrm>
            <a:off x="232719" y="1000898"/>
            <a:ext cx="6637638" cy="5498757"/>
          </a:xfrm>
        </p:spPr>
        <p:txBody>
          <a:bodyPr>
            <a:normAutofit/>
          </a:bodyPr>
          <a:lstStyle/>
          <a:p>
            <a:r>
              <a:rPr lang="en-US" sz="2000" dirty="0">
                <a:latin typeface="Times New Roman" panose="02020603050405020304" pitchFamily="18" charset="0"/>
                <a:cs typeface="Times New Roman" panose="02020603050405020304" pitchFamily="18" charset="0"/>
              </a:rPr>
              <a:t>Deep Brain Stimulation – Deep Brain Stimulation (DBS) involves surgically implanting a neurotransmitter that sends electrical impulses to specific areas of your brain. This procedure has helped many people with Parkinson's reduce symptoms such as tremor, rigidity, and bradykinesia. There are six main types of medications available to treat symptoms of Parkinson disease: levodopa, dopamine agonists, and inhibitors of enzymes that inactivate dopamine (monoamine oxidase type B [MAO B] inhibitors and catechol-O-methyl transferase [COMT] inhibitors, anticholinergic drugs, and amantadine.</a:t>
            </a:r>
          </a:p>
        </p:txBody>
      </p:sp>
      <p:pic>
        <p:nvPicPr>
          <p:cNvPr id="5" name="Picture 4">
            <a:extLst>
              <a:ext uri="{FF2B5EF4-FFF2-40B4-BE49-F238E27FC236}">
                <a16:creationId xmlns="" xmlns:a16="http://schemas.microsoft.com/office/drawing/2014/main" id="{3C75D418-554D-4766-BC7F-71EE458D760F}"/>
              </a:ext>
            </a:extLst>
          </p:cNvPr>
          <p:cNvPicPr>
            <a:picLocks noChangeAspect="1"/>
          </p:cNvPicPr>
          <p:nvPr/>
        </p:nvPicPr>
        <p:blipFill>
          <a:blip r:embed="rId2"/>
          <a:stretch>
            <a:fillRect/>
          </a:stretch>
        </p:blipFill>
        <p:spPr>
          <a:xfrm>
            <a:off x="6870357" y="98854"/>
            <a:ext cx="4395597" cy="6614733"/>
          </a:xfrm>
          <a:prstGeom prst="rect">
            <a:avLst/>
          </a:prstGeom>
        </p:spPr>
      </p:pic>
    </p:spTree>
    <p:extLst>
      <p:ext uri="{BB962C8B-B14F-4D97-AF65-F5344CB8AC3E}">
        <p14:creationId xmlns:p14="http://schemas.microsoft.com/office/powerpoint/2010/main" val="3414151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ADFA3B53-FB1D-4A89-915F-95F539D3EC26}"/>
              </a:ext>
            </a:extLst>
          </p:cNvPr>
          <p:cNvPicPr>
            <a:picLocks noGrp="1" noChangeAspect="1"/>
          </p:cNvPicPr>
          <p:nvPr>
            <p:ph idx="1"/>
          </p:nvPr>
        </p:nvPicPr>
        <p:blipFill>
          <a:blip r:embed="rId2"/>
          <a:stretch>
            <a:fillRect/>
          </a:stretch>
        </p:blipFill>
        <p:spPr>
          <a:xfrm>
            <a:off x="1942050" y="467730"/>
            <a:ext cx="7708578" cy="5922540"/>
          </a:xfrm>
          <a:prstGeom prst="rect">
            <a:avLst/>
          </a:prstGeom>
        </p:spPr>
      </p:pic>
    </p:spTree>
    <p:extLst>
      <p:ext uri="{BB962C8B-B14F-4D97-AF65-F5344CB8AC3E}">
        <p14:creationId xmlns:p14="http://schemas.microsoft.com/office/powerpoint/2010/main" val="29235180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57679" y="0"/>
            <a:ext cx="4631890" cy="66133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1280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77A9B0BF-3824-4B10-BE8A-95560DBAD3D8}"/>
              </a:ext>
            </a:extLst>
          </p:cNvPr>
          <p:cNvSpPr>
            <a:spLocks noGrp="1"/>
          </p:cNvSpPr>
          <p:nvPr>
            <p:ph idx="1"/>
          </p:nvPr>
        </p:nvSpPr>
        <p:spPr>
          <a:xfrm>
            <a:off x="269789" y="966476"/>
            <a:ext cx="6180438" cy="4925047"/>
          </a:xfrm>
        </p:spPr>
        <p:txBody>
          <a:bodyPr>
            <a:normAutofit fontScale="92500" lnSpcReduction="10000"/>
          </a:bodyPr>
          <a:lstStyle/>
          <a:p>
            <a:r>
              <a:rPr lang="en-US" sz="2400" dirty="0">
                <a:latin typeface="Times New Roman" panose="02020603050405020304" pitchFamily="18" charset="0"/>
                <a:cs typeface="Times New Roman" panose="02020603050405020304" pitchFamily="18" charset="0"/>
              </a:rPr>
              <a:t>ENGINEERING NEURONS are another treatment method for this. Transplantation of embryonic neurons can restore functional dopaminergic neurons in the brains of patients with Parkinson's disease. But while promising, cell transplantation therapy is still out of reach to most patients, in part because of the inaccessibility of human embryonic tissue. </a:t>
            </a:r>
          </a:p>
          <a:p>
            <a:r>
              <a:rPr lang="en-US" sz="2400" dirty="0">
                <a:latin typeface="Times New Roman" panose="02020603050405020304" pitchFamily="18" charset="0"/>
                <a:cs typeface="Times New Roman" panose="02020603050405020304" pitchFamily="18" charset="0"/>
              </a:rPr>
              <a:t>First obtained neuronal stem cells from mouse cells transfected with a transcription factor that encourages cells to adopt a neuronal fate. They then co-cultured the cells with astrocytes, which release a factor that induces development into dopaminergic neurons. The engineered cells released dopamine, and some maintained the characteristics of dopaminergic neurons for up to two weeks after implantation into mouse brains</a:t>
            </a:r>
          </a:p>
        </p:txBody>
      </p:sp>
      <p:pic>
        <p:nvPicPr>
          <p:cNvPr id="2" name="Picture 1">
            <a:extLst>
              <a:ext uri="{FF2B5EF4-FFF2-40B4-BE49-F238E27FC236}">
                <a16:creationId xmlns="" xmlns:a16="http://schemas.microsoft.com/office/drawing/2014/main" id="{EBBADF28-78BB-4A43-8F08-9C31AFA58091}"/>
              </a:ext>
            </a:extLst>
          </p:cNvPr>
          <p:cNvPicPr>
            <a:picLocks noChangeAspect="1"/>
          </p:cNvPicPr>
          <p:nvPr/>
        </p:nvPicPr>
        <p:blipFill>
          <a:blip r:embed="rId2"/>
          <a:stretch>
            <a:fillRect/>
          </a:stretch>
        </p:blipFill>
        <p:spPr>
          <a:xfrm>
            <a:off x="6854910" y="166686"/>
            <a:ext cx="5110387" cy="6580103"/>
          </a:xfrm>
          <a:prstGeom prst="rect">
            <a:avLst/>
          </a:prstGeom>
        </p:spPr>
      </p:pic>
    </p:spTree>
    <p:extLst>
      <p:ext uri="{BB962C8B-B14F-4D97-AF65-F5344CB8AC3E}">
        <p14:creationId xmlns:p14="http://schemas.microsoft.com/office/powerpoint/2010/main" val="339379382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07651539-989D-4F51-B08B-237295CCB8B3}"/>
              </a:ext>
            </a:extLst>
          </p:cNvPr>
          <p:cNvSpPr>
            <a:spLocks noGrp="1"/>
          </p:cNvSpPr>
          <p:nvPr>
            <p:ph idx="1"/>
          </p:nvPr>
        </p:nvSpPr>
        <p:spPr>
          <a:xfrm>
            <a:off x="628135" y="1253331"/>
            <a:ext cx="10515600" cy="4351338"/>
          </a:xfrm>
        </p:spPr>
        <p:txBody>
          <a:bodyPr>
            <a:normAutofit fontScale="92500" lnSpcReduction="10000"/>
          </a:bodyPr>
          <a:lstStyle/>
          <a:p>
            <a:r>
              <a:rPr lang="en-US" b="1" dirty="0">
                <a:latin typeface="Times New Roman" panose="02020603050405020304" pitchFamily="18" charset="0"/>
                <a:cs typeface="Times New Roman" panose="02020603050405020304" pitchFamily="18" charset="0"/>
              </a:rPr>
              <a:t>Nurr1</a:t>
            </a:r>
            <a:r>
              <a:rPr lang="en-US" dirty="0">
                <a:latin typeface="Times New Roman" panose="02020603050405020304" pitchFamily="18" charset="0"/>
                <a:cs typeface="Times New Roman" panose="02020603050405020304" pitchFamily="18" charset="0"/>
              </a:rPr>
              <a:t> is involved in the establishment and maintenance of the dopaminergic phenotype within specific central nervous system neuronal subpopulations including the nigrostriatal dopamine system. This protein is reduced over the course of normal aging, which is a major risk factor for Parkinson's disease (PD).</a:t>
            </a:r>
          </a:p>
          <a:p>
            <a:r>
              <a:rPr lang="en-US" b="1" dirty="0">
                <a:latin typeface="Times New Roman" panose="02020603050405020304" pitchFamily="18" charset="0"/>
                <a:cs typeface="Times New Roman" panose="02020603050405020304" pitchFamily="18" charset="0"/>
              </a:rPr>
              <a:t>Basic Fibroblast Growth Factor </a:t>
            </a:r>
            <a:r>
              <a:rPr lang="en-US" dirty="0">
                <a:latin typeface="Times New Roman" panose="02020603050405020304" pitchFamily="18" charset="0"/>
                <a:cs typeface="Times New Roman" panose="02020603050405020304" pitchFamily="18" charset="0"/>
              </a:rPr>
              <a:t>- Basic fibroblast growth factor (</a:t>
            </a:r>
            <a:r>
              <a:rPr lang="en-US" dirty="0" err="1">
                <a:latin typeface="Times New Roman" panose="02020603050405020304" pitchFamily="18" charset="0"/>
                <a:cs typeface="Times New Roman" panose="02020603050405020304" pitchFamily="18" charset="0"/>
              </a:rPr>
              <a:t>bFGF</a:t>
            </a:r>
            <a:r>
              <a:rPr lang="en-US" dirty="0">
                <a:latin typeface="Times New Roman" panose="02020603050405020304" pitchFamily="18" charset="0"/>
                <a:cs typeface="Times New Roman" panose="02020603050405020304" pitchFamily="18" charset="0"/>
              </a:rPr>
              <a:t>) is an important member of a heparin-binding protein family, which controls the proliferation, differentiation, and migration of a variety of cell types of mesodermal and neuroectodermal origin.</a:t>
            </a:r>
          </a:p>
          <a:p>
            <a:r>
              <a:rPr lang="en-US" b="1" dirty="0">
                <a:latin typeface="Times New Roman" panose="02020603050405020304" pitchFamily="18" charset="0"/>
                <a:cs typeface="Times New Roman" panose="02020603050405020304" pitchFamily="18" charset="0"/>
              </a:rPr>
              <a:t>Astrocyte</a:t>
            </a:r>
            <a:r>
              <a:rPr lang="en-US" dirty="0">
                <a:latin typeface="Times New Roman" panose="02020603050405020304" pitchFamily="18" charset="0"/>
                <a:cs typeface="Times New Roman" panose="02020603050405020304" pitchFamily="18" charset="0"/>
              </a:rPr>
              <a:t>- a large, star-shaped cell that holds nerve cells in place and helps them develop and work the way they should. An astrocyte is a type of glial cell.</a:t>
            </a:r>
          </a:p>
        </p:txBody>
      </p:sp>
    </p:spTree>
    <p:extLst>
      <p:ext uri="{BB962C8B-B14F-4D97-AF65-F5344CB8AC3E}">
        <p14:creationId xmlns:p14="http://schemas.microsoft.com/office/powerpoint/2010/main" val="179492969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F221881-E3CB-4744-8412-EEAFA62DD4D9}"/>
              </a:ext>
            </a:extLst>
          </p:cNvPr>
          <p:cNvSpPr>
            <a:spLocks noGrp="1"/>
          </p:cNvSpPr>
          <p:nvPr>
            <p:ph type="title"/>
          </p:nvPr>
        </p:nvSpPr>
        <p:spPr/>
        <p:txBody>
          <a:bodyPr/>
          <a:lstStyle/>
          <a:p>
            <a:r>
              <a:rPr lang="en-US" dirty="0"/>
              <a:t>Heart Diseases(Cardiovascular disease)</a:t>
            </a:r>
          </a:p>
        </p:txBody>
      </p:sp>
      <p:sp>
        <p:nvSpPr>
          <p:cNvPr id="4" name="Content Placeholder 2">
            <a:extLst>
              <a:ext uri="{FF2B5EF4-FFF2-40B4-BE49-F238E27FC236}">
                <a16:creationId xmlns="" xmlns:a16="http://schemas.microsoft.com/office/drawing/2014/main" id="{D9B58BEE-C131-4F31-8931-5B06F62CA8FD}"/>
              </a:ext>
            </a:extLst>
          </p:cNvPr>
          <p:cNvSpPr>
            <a:spLocks noGrp="1"/>
          </p:cNvSpPr>
          <p:nvPr>
            <p:ph idx="1"/>
          </p:nvPr>
        </p:nvSpPr>
        <p:spPr/>
        <p:txBody>
          <a:bodyPr>
            <a:normAutofit fontScale="92500" lnSpcReduction="10000"/>
          </a:bodyPr>
          <a:lstStyle/>
          <a:p>
            <a:r>
              <a:rPr lang="en-US" dirty="0">
                <a:solidFill>
                  <a:srgbClr val="000000"/>
                </a:solidFill>
                <a:latin typeface="Avenir W01"/>
              </a:rPr>
              <a:t>Cardiovascular disease (CVD) is a general term that describes a disease of the heart or blood vessels. </a:t>
            </a:r>
          </a:p>
          <a:p>
            <a:r>
              <a:rPr lang="en-US" dirty="0">
                <a:solidFill>
                  <a:srgbClr val="000000"/>
                </a:solidFill>
                <a:latin typeface="Avenir W01"/>
              </a:rPr>
              <a:t>Blood flow to the heart, brain or body can be reduced because of a:</a:t>
            </a:r>
          </a:p>
          <a:p>
            <a:pPr lvl="1"/>
            <a:r>
              <a:rPr lang="en-US" dirty="0">
                <a:solidFill>
                  <a:srgbClr val="049BCD"/>
                </a:solidFill>
                <a:latin typeface="Avenir W01"/>
                <a:hlinkClick r:id="rId2" tooltip="Arterial thrombosis"/>
              </a:rPr>
              <a:t>blood clot (thrombosis)</a:t>
            </a:r>
            <a:r>
              <a:rPr lang="en-US" dirty="0">
                <a:solidFill>
                  <a:srgbClr val="000000"/>
                </a:solidFill>
                <a:latin typeface="Avenir W01"/>
              </a:rPr>
              <a:t>  </a:t>
            </a:r>
          </a:p>
          <a:p>
            <a:pPr lvl="1"/>
            <a:r>
              <a:rPr lang="en-US" dirty="0">
                <a:solidFill>
                  <a:srgbClr val="000000"/>
                </a:solidFill>
                <a:latin typeface="Avenir W01"/>
              </a:rPr>
              <a:t>build-up of fatty deposits inside an artery, leading to the artery hardening and narrowing (atherosclerosis) </a:t>
            </a:r>
            <a:endParaRPr lang="en-IN" dirty="0">
              <a:solidFill>
                <a:srgbClr val="000000"/>
              </a:solidFill>
              <a:latin typeface="Avenir W01"/>
            </a:endParaRPr>
          </a:p>
          <a:p>
            <a:r>
              <a:rPr lang="en-IN" b="1" dirty="0">
                <a:solidFill>
                  <a:srgbClr val="013664"/>
                </a:solidFill>
                <a:latin typeface="Avenir W01"/>
              </a:rPr>
              <a:t>Types of CVD</a:t>
            </a:r>
          </a:p>
          <a:p>
            <a:r>
              <a:rPr lang="en-US" dirty="0">
                <a:solidFill>
                  <a:srgbClr val="000000"/>
                </a:solidFill>
                <a:latin typeface="Avenir W01"/>
              </a:rPr>
              <a:t>There are four main types of CVD:</a:t>
            </a:r>
          </a:p>
          <a:p>
            <a:pPr lvl="1"/>
            <a:r>
              <a:rPr lang="en-US" dirty="0">
                <a:solidFill>
                  <a:srgbClr val="000000"/>
                </a:solidFill>
                <a:latin typeface="Avenir W01"/>
              </a:rPr>
              <a:t>coronary heart disease </a:t>
            </a:r>
          </a:p>
          <a:p>
            <a:pPr lvl="1"/>
            <a:r>
              <a:rPr lang="en-US" dirty="0">
                <a:solidFill>
                  <a:srgbClr val="000000"/>
                </a:solidFill>
                <a:latin typeface="Avenir W01"/>
              </a:rPr>
              <a:t>stroke </a:t>
            </a:r>
          </a:p>
          <a:p>
            <a:pPr lvl="1"/>
            <a:r>
              <a:rPr lang="en-US" dirty="0">
                <a:solidFill>
                  <a:srgbClr val="000000"/>
                </a:solidFill>
                <a:latin typeface="Avenir W01"/>
              </a:rPr>
              <a:t>peripheral arterial disease </a:t>
            </a:r>
          </a:p>
          <a:p>
            <a:pPr lvl="1"/>
            <a:r>
              <a:rPr lang="en-US" dirty="0">
                <a:solidFill>
                  <a:srgbClr val="000000"/>
                </a:solidFill>
                <a:latin typeface="Avenir W01"/>
              </a:rPr>
              <a:t>aortic disease </a:t>
            </a:r>
          </a:p>
          <a:p>
            <a:endParaRPr lang="en-US" dirty="0"/>
          </a:p>
        </p:txBody>
      </p:sp>
    </p:spTree>
    <p:extLst>
      <p:ext uri="{BB962C8B-B14F-4D97-AF65-F5344CB8AC3E}">
        <p14:creationId xmlns:p14="http://schemas.microsoft.com/office/powerpoint/2010/main" val="3866103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107F469-7B2C-4DCC-A0F1-4A7D480EC901}"/>
              </a:ext>
            </a:extLst>
          </p:cNvPr>
          <p:cNvSpPr>
            <a:spLocks noGrp="1"/>
          </p:cNvSpPr>
          <p:nvPr>
            <p:ph type="title"/>
          </p:nvPr>
        </p:nvSpPr>
        <p:spPr/>
        <p:txBody>
          <a:bodyPr/>
          <a:lstStyle/>
          <a:p>
            <a:r>
              <a:rPr lang="en-US" b="1" dirty="0"/>
              <a:t>Coronary heart disease</a:t>
            </a:r>
          </a:p>
        </p:txBody>
      </p:sp>
      <p:sp>
        <p:nvSpPr>
          <p:cNvPr id="3" name="Content Placeholder 2">
            <a:extLst>
              <a:ext uri="{FF2B5EF4-FFF2-40B4-BE49-F238E27FC236}">
                <a16:creationId xmlns="" xmlns:a16="http://schemas.microsoft.com/office/drawing/2014/main" id="{68B20277-5876-4C0E-A354-9BFEDF16A97C}"/>
              </a:ext>
            </a:extLst>
          </p:cNvPr>
          <p:cNvSpPr>
            <a:spLocks noGrp="1"/>
          </p:cNvSpPr>
          <p:nvPr>
            <p:ph idx="1"/>
          </p:nvPr>
        </p:nvSpPr>
        <p:spPr/>
        <p:txBody>
          <a:bodyPr/>
          <a:lstStyle/>
          <a:p>
            <a:r>
              <a:rPr lang="en-US" dirty="0"/>
              <a:t>Coronary heart disease (CHD) occurs when your heart muscle's blood supply is blocked or interrupted by a build-up of fatty substances (atheroma) in the coronary arteries.</a:t>
            </a:r>
          </a:p>
          <a:p>
            <a:r>
              <a:rPr lang="en-US" dirty="0"/>
              <a:t>The coronary arteries are the major blood vessels that supply your heart with blood.</a:t>
            </a:r>
          </a:p>
          <a:p>
            <a:r>
              <a:rPr lang="en-US" dirty="0"/>
              <a:t>If your coronary arteries become narrow due to a build-up of atheroma, the blood supply to your heart muscle will be restricted. This can cause angina (chest pains). </a:t>
            </a:r>
          </a:p>
          <a:p>
            <a:r>
              <a:rPr lang="en-US" dirty="0"/>
              <a:t>If a coronary artery becomes completely blocked, it can cause a heart attack. This is a medical emergency.</a:t>
            </a:r>
          </a:p>
          <a:p>
            <a:endParaRPr lang="en-US" dirty="0"/>
          </a:p>
        </p:txBody>
      </p:sp>
    </p:spTree>
    <p:extLst>
      <p:ext uri="{BB962C8B-B14F-4D97-AF65-F5344CB8AC3E}">
        <p14:creationId xmlns:p14="http://schemas.microsoft.com/office/powerpoint/2010/main" val="248606355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8451247-165B-4338-A233-0A554E130B87}"/>
              </a:ext>
            </a:extLst>
          </p:cNvPr>
          <p:cNvSpPr>
            <a:spLocks noGrp="1"/>
          </p:cNvSpPr>
          <p:nvPr>
            <p:ph type="title"/>
          </p:nvPr>
        </p:nvSpPr>
        <p:spPr/>
        <p:txBody>
          <a:bodyPr/>
          <a:lstStyle/>
          <a:p>
            <a:r>
              <a:rPr lang="en-IN" b="1" dirty="0">
                <a:solidFill>
                  <a:srgbClr val="013664"/>
                </a:solidFill>
                <a:latin typeface="Avenir W01"/>
              </a:rPr>
              <a:t>Stroke</a:t>
            </a:r>
            <a:endParaRPr lang="en-US" dirty="0"/>
          </a:p>
        </p:txBody>
      </p:sp>
      <p:sp>
        <p:nvSpPr>
          <p:cNvPr id="5" name="Content Placeholder 2">
            <a:extLst>
              <a:ext uri="{FF2B5EF4-FFF2-40B4-BE49-F238E27FC236}">
                <a16:creationId xmlns="" xmlns:a16="http://schemas.microsoft.com/office/drawing/2014/main" id="{252FCB54-5497-4F01-8F86-9ACA0F93143A}"/>
              </a:ext>
            </a:extLst>
          </p:cNvPr>
          <p:cNvSpPr>
            <a:spLocks noGrp="1"/>
          </p:cNvSpPr>
          <p:nvPr>
            <p:ph idx="1"/>
          </p:nvPr>
        </p:nvSpPr>
        <p:spPr/>
        <p:txBody>
          <a:bodyPr/>
          <a:lstStyle/>
          <a:p>
            <a:r>
              <a:rPr lang="en-US" b="0" i="0" dirty="0">
                <a:solidFill>
                  <a:srgbClr val="000000"/>
                </a:solidFill>
                <a:effectLst/>
                <a:latin typeface="Avenir W01"/>
              </a:rPr>
              <a:t>A stroke is a serious medical condition that occurs when the blood supply to the brain is disturbed.</a:t>
            </a:r>
          </a:p>
          <a:p>
            <a:r>
              <a:rPr lang="en-US" b="0" i="0" dirty="0">
                <a:solidFill>
                  <a:srgbClr val="000000"/>
                </a:solidFill>
                <a:effectLst/>
                <a:latin typeface="Avenir W01"/>
              </a:rPr>
              <a:t>Like all organs, your brain needs a constant supply of oxygen and nutrients to function properly. This is provided by the blood, so if your blood flow is restricted or stopped, brain cells will begin to die. This can lead to brain damage and possibly death.</a:t>
            </a:r>
            <a:endParaRPr lang="en-US" dirty="0">
              <a:solidFill>
                <a:srgbClr val="000000"/>
              </a:solidFill>
              <a:latin typeface="Avenir W01"/>
            </a:endParaRPr>
          </a:p>
          <a:p>
            <a:r>
              <a:rPr lang="en-US" b="0" i="0" dirty="0">
                <a:solidFill>
                  <a:srgbClr val="000000"/>
                </a:solidFill>
                <a:effectLst/>
                <a:latin typeface="Avenir W01"/>
              </a:rPr>
              <a:t>Therefore, a stroke is a medical emergency and prompt treatment is essential. The sooner a person receives treatment, the less damage is likely to occur.</a:t>
            </a:r>
            <a:endParaRPr lang="en-IN" dirty="0"/>
          </a:p>
        </p:txBody>
      </p:sp>
    </p:spTree>
    <p:extLst>
      <p:ext uri="{BB962C8B-B14F-4D97-AF65-F5344CB8AC3E}">
        <p14:creationId xmlns:p14="http://schemas.microsoft.com/office/powerpoint/2010/main" val="4982690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2CCBDC08-136A-4A78-8E05-551F9FEB33C6}"/>
              </a:ext>
            </a:extLst>
          </p:cNvPr>
          <p:cNvSpPr>
            <a:spLocks noGrp="1"/>
          </p:cNvSpPr>
          <p:nvPr>
            <p:ph idx="1"/>
          </p:nvPr>
        </p:nvSpPr>
        <p:spPr>
          <a:xfrm>
            <a:off x="838200" y="948296"/>
            <a:ext cx="10515600" cy="5143586"/>
          </a:xfrm>
        </p:spPr>
        <p:txBody>
          <a:bodyPr>
            <a:normAutofit/>
          </a:bodyPr>
          <a:lstStyle/>
          <a:p>
            <a:r>
              <a:rPr lang="en-US" dirty="0">
                <a:solidFill>
                  <a:srgbClr val="000000"/>
                </a:solidFill>
                <a:latin typeface="Avenir W01"/>
              </a:rPr>
              <a:t>The main stroke symptoms can be remembered with the word FAST which stands for:</a:t>
            </a:r>
          </a:p>
          <a:p>
            <a:r>
              <a:rPr lang="en-US" dirty="0">
                <a:solidFill>
                  <a:srgbClr val="000000"/>
                </a:solidFill>
                <a:latin typeface="Avenir W01"/>
              </a:rPr>
              <a:t>Face – the face may have drooped on one side, the person may not be able to smile or their mouth or eye may have drooped </a:t>
            </a:r>
          </a:p>
          <a:p>
            <a:r>
              <a:rPr lang="en-US" dirty="0">
                <a:solidFill>
                  <a:srgbClr val="000000"/>
                </a:solidFill>
                <a:latin typeface="Avenir W01"/>
              </a:rPr>
              <a:t>Arms – the person with suspected stroke may not be able to lift their arm and keep it raised due to weakness or numbness </a:t>
            </a:r>
          </a:p>
          <a:p>
            <a:r>
              <a:rPr lang="en-US" dirty="0">
                <a:solidFill>
                  <a:srgbClr val="000000"/>
                </a:solidFill>
                <a:latin typeface="Avenir W01"/>
              </a:rPr>
              <a:t>Speech – the person's speech may be slurred or garbled, or they may not be able to talk at all despite appearing to be awake </a:t>
            </a:r>
          </a:p>
          <a:p>
            <a:r>
              <a:rPr lang="en-US" dirty="0">
                <a:solidFill>
                  <a:srgbClr val="000000"/>
                </a:solidFill>
                <a:latin typeface="Avenir W01"/>
              </a:rPr>
              <a:t>Time – it is time to dial </a:t>
            </a:r>
            <a:r>
              <a:rPr lang="en-US" u="sng" dirty="0">
                <a:solidFill>
                  <a:srgbClr val="03759B"/>
                </a:solidFill>
                <a:latin typeface="Avenir W01"/>
              </a:rPr>
              <a:t>997</a:t>
            </a:r>
            <a:r>
              <a:rPr lang="en-US" dirty="0">
                <a:solidFill>
                  <a:srgbClr val="000000"/>
                </a:solidFill>
                <a:latin typeface="Avenir W01"/>
              </a:rPr>
              <a:t>immediately if you see any of these signs or symptoms </a:t>
            </a:r>
          </a:p>
          <a:p>
            <a:endParaRPr lang="en-US" dirty="0"/>
          </a:p>
        </p:txBody>
      </p:sp>
    </p:spTree>
    <p:extLst>
      <p:ext uri="{BB962C8B-B14F-4D97-AF65-F5344CB8AC3E}">
        <p14:creationId xmlns:p14="http://schemas.microsoft.com/office/powerpoint/2010/main" val="12215613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3D4AB61-63E3-4E91-9A6A-4C2A988A5210}"/>
              </a:ext>
            </a:extLst>
          </p:cNvPr>
          <p:cNvSpPr>
            <a:spLocks noGrp="1"/>
          </p:cNvSpPr>
          <p:nvPr>
            <p:ph type="title"/>
          </p:nvPr>
        </p:nvSpPr>
        <p:spPr/>
        <p:txBody>
          <a:bodyPr/>
          <a:lstStyle/>
          <a:p>
            <a:r>
              <a:rPr lang="en-US" dirty="0"/>
              <a:t>Peripheral arterial disease</a:t>
            </a:r>
          </a:p>
        </p:txBody>
      </p:sp>
      <p:sp>
        <p:nvSpPr>
          <p:cNvPr id="5" name="Content Placeholder 4">
            <a:extLst>
              <a:ext uri="{FF2B5EF4-FFF2-40B4-BE49-F238E27FC236}">
                <a16:creationId xmlns="" xmlns:a16="http://schemas.microsoft.com/office/drawing/2014/main" id="{C935BDE4-128B-417A-BE2D-732FFB84F7C1}"/>
              </a:ext>
            </a:extLst>
          </p:cNvPr>
          <p:cNvSpPr>
            <a:spLocks noGrp="1"/>
          </p:cNvSpPr>
          <p:nvPr>
            <p:ph idx="1"/>
          </p:nvPr>
        </p:nvSpPr>
        <p:spPr/>
        <p:txBody>
          <a:bodyPr/>
          <a:lstStyle/>
          <a:p>
            <a:r>
              <a:rPr lang="en-US" dirty="0">
                <a:solidFill>
                  <a:srgbClr val="000000"/>
                </a:solidFill>
                <a:latin typeface="Avenir W01"/>
              </a:rPr>
              <a:t>Peripheral arterial disease, also known as peripheral vascular disease, occurs when there is a blockage in the arteries to your limbs (usually your legs).</a:t>
            </a:r>
          </a:p>
          <a:p>
            <a:r>
              <a:rPr lang="en-US" dirty="0">
                <a:solidFill>
                  <a:srgbClr val="000000"/>
                </a:solidFill>
                <a:latin typeface="Avenir W01"/>
              </a:rPr>
              <a:t>The most common symptom of peripheral arterial disease is pain in your legs when walking. This is usually in one or both of your thighs, hips or calves.</a:t>
            </a:r>
          </a:p>
          <a:p>
            <a:r>
              <a:rPr lang="en-US" dirty="0">
                <a:solidFill>
                  <a:srgbClr val="000000"/>
                </a:solidFill>
                <a:latin typeface="Avenir W01"/>
              </a:rPr>
              <a:t>The pain can feel like cramp, a dull pain or a sensation of heaviness in the muscles of your legs. It usually comes and goes and gets worse during exercise that uses your legs, such as walking or climbing stairs.</a:t>
            </a:r>
          </a:p>
          <a:p>
            <a:endParaRPr lang="en-US" dirty="0"/>
          </a:p>
        </p:txBody>
      </p:sp>
    </p:spTree>
    <p:extLst>
      <p:ext uri="{BB962C8B-B14F-4D97-AF65-F5344CB8AC3E}">
        <p14:creationId xmlns:p14="http://schemas.microsoft.com/office/powerpoint/2010/main" val="168878511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531D75-5C13-4540-83D2-361DCB086423}"/>
              </a:ext>
            </a:extLst>
          </p:cNvPr>
          <p:cNvSpPr>
            <a:spLocks noGrp="1"/>
          </p:cNvSpPr>
          <p:nvPr>
            <p:ph type="title"/>
          </p:nvPr>
        </p:nvSpPr>
        <p:spPr/>
        <p:txBody>
          <a:bodyPr/>
          <a:lstStyle/>
          <a:p>
            <a:r>
              <a:rPr lang="en-IN" b="1" dirty="0">
                <a:solidFill>
                  <a:srgbClr val="013664"/>
                </a:solidFill>
                <a:latin typeface="Avenir W01"/>
              </a:rPr>
              <a:t>Aortic disease</a:t>
            </a:r>
            <a:endParaRPr lang="en-US" dirty="0"/>
          </a:p>
        </p:txBody>
      </p:sp>
      <p:sp>
        <p:nvSpPr>
          <p:cNvPr id="3" name="Content Placeholder 2">
            <a:extLst>
              <a:ext uri="{FF2B5EF4-FFF2-40B4-BE49-F238E27FC236}">
                <a16:creationId xmlns="" xmlns:a16="http://schemas.microsoft.com/office/drawing/2014/main" id="{6C144540-7FA4-4F3A-98F4-C049E52F6FA5}"/>
              </a:ext>
            </a:extLst>
          </p:cNvPr>
          <p:cNvSpPr>
            <a:spLocks noGrp="1"/>
          </p:cNvSpPr>
          <p:nvPr>
            <p:ph idx="1"/>
          </p:nvPr>
        </p:nvSpPr>
        <p:spPr/>
        <p:txBody>
          <a:bodyPr/>
          <a:lstStyle/>
          <a:p>
            <a:r>
              <a:rPr lang="en-US" dirty="0">
                <a:solidFill>
                  <a:srgbClr val="000000"/>
                </a:solidFill>
                <a:latin typeface="Avenir W01"/>
              </a:rPr>
              <a:t>The aorta is the largest blood vessel in the body. It carries blood from your heart to the rest of your body.</a:t>
            </a:r>
          </a:p>
          <a:p>
            <a:r>
              <a:rPr lang="en-US" dirty="0">
                <a:solidFill>
                  <a:srgbClr val="000000"/>
                </a:solidFill>
                <a:latin typeface="Avenir W01"/>
              </a:rPr>
              <a:t>The most common type of aortic disease is </a:t>
            </a:r>
            <a:r>
              <a:rPr lang="en-US" u="sng" dirty="0">
                <a:solidFill>
                  <a:srgbClr val="03759B"/>
                </a:solidFill>
                <a:latin typeface="Avenir W01"/>
                <a:hlinkClick r:id="rId2" tooltip="Abdominal aortic aneurysm"/>
              </a:rPr>
              <a:t>aortic aneurysm</a:t>
            </a:r>
            <a:r>
              <a:rPr lang="en-US" dirty="0">
                <a:solidFill>
                  <a:srgbClr val="000000"/>
                </a:solidFill>
                <a:latin typeface="Avenir W01"/>
              </a:rPr>
              <a:t>, which is where the wall of the aorta becomes weakened and bulges outwards. You will usually experience pain in your chest, back or abdomen (tummy).</a:t>
            </a:r>
            <a:endParaRPr lang="en-IN" dirty="0"/>
          </a:p>
          <a:p>
            <a:endParaRPr lang="en-US" dirty="0"/>
          </a:p>
        </p:txBody>
      </p:sp>
    </p:spTree>
    <p:extLst>
      <p:ext uri="{BB962C8B-B14F-4D97-AF65-F5344CB8AC3E}">
        <p14:creationId xmlns:p14="http://schemas.microsoft.com/office/powerpoint/2010/main" val="24525825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EBF5712-C20A-4F4E-8D30-6C8BC3712378}"/>
              </a:ext>
            </a:extLst>
          </p:cNvPr>
          <p:cNvSpPr>
            <a:spLocks noGrp="1"/>
          </p:cNvSpPr>
          <p:nvPr>
            <p:ph type="title"/>
          </p:nvPr>
        </p:nvSpPr>
        <p:spPr/>
        <p:txBody>
          <a:bodyPr/>
          <a:lstStyle/>
          <a:p>
            <a:r>
              <a:rPr lang="en-US" b="1" dirty="0">
                <a:solidFill>
                  <a:srgbClr val="013664"/>
                </a:solidFill>
                <a:latin typeface="Avenir W01"/>
              </a:rPr>
              <a:t>Risk factors of cardiovascular disease</a:t>
            </a:r>
            <a:endParaRPr lang="en-US" dirty="0"/>
          </a:p>
        </p:txBody>
      </p:sp>
      <p:sp>
        <p:nvSpPr>
          <p:cNvPr id="4" name="Content Placeholder 2">
            <a:extLst>
              <a:ext uri="{FF2B5EF4-FFF2-40B4-BE49-F238E27FC236}">
                <a16:creationId xmlns="" xmlns:a16="http://schemas.microsoft.com/office/drawing/2014/main" id="{B7CD874F-8580-4D2C-AABA-D61C5F204E69}"/>
              </a:ext>
            </a:extLst>
          </p:cNvPr>
          <p:cNvSpPr>
            <a:spLocks noGrp="1"/>
          </p:cNvSpPr>
          <p:nvPr>
            <p:ph idx="1"/>
          </p:nvPr>
        </p:nvSpPr>
        <p:spPr/>
        <p:txBody>
          <a:bodyPr>
            <a:normAutofit fontScale="70000" lnSpcReduction="20000"/>
          </a:bodyPr>
          <a:lstStyle/>
          <a:p>
            <a:r>
              <a:rPr lang="en-US" b="0" i="0" dirty="0">
                <a:solidFill>
                  <a:srgbClr val="000000"/>
                </a:solidFill>
                <a:effectLst/>
                <a:latin typeface="Avenir W01"/>
              </a:rPr>
              <a:t>Many risk factors of cardiovascular disease (CVD) are linked. This means that if you have one of the risk factors you are also likely to have others.</a:t>
            </a:r>
          </a:p>
          <a:p>
            <a:r>
              <a:rPr lang="en-US" b="0" i="0" u="none" strike="noStrike" dirty="0">
                <a:solidFill>
                  <a:srgbClr val="049BCD"/>
                </a:solidFill>
                <a:effectLst/>
                <a:latin typeface="Avenir W01"/>
                <a:hlinkClick r:id="rId2" tooltip="High blood pressure (hypertension)"/>
              </a:rPr>
              <a:t>High blood pressure</a:t>
            </a:r>
            <a:r>
              <a:rPr lang="en-US" b="0" i="0" dirty="0">
                <a:solidFill>
                  <a:srgbClr val="000000"/>
                </a:solidFill>
                <a:effectLst/>
                <a:latin typeface="Avenir W01"/>
              </a:rPr>
              <a:t> is a key risk factor for CVD. </a:t>
            </a:r>
            <a:endParaRPr lang="en-US" dirty="0">
              <a:solidFill>
                <a:srgbClr val="000000"/>
              </a:solidFill>
              <a:latin typeface="Avenir W01"/>
            </a:endParaRPr>
          </a:p>
          <a:p>
            <a:r>
              <a:rPr lang="en-US" b="1" i="0" dirty="0">
                <a:solidFill>
                  <a:srgbClr val="013664"/>
                </a:solidFill>
                <a:effectLst/>
                <a:latin typeface="Avenir W01"/>
              </a:rPr>
              <a:t>Smoking (or other tobacco use)</a:t>
            </a:r>
          </a:p>
          <a:p>
            <a:r>
              <a:rPr lang="en-IN" b="1" i="0" dirty="0">
                <a:solidFill>
                  <a:srgbClr val="013664"/>
                </a:solidFill>
                <a:effectLst/>
                <a:latin typeface="Avenir W01"/>
              </a:rPr>
              <a:t>High blood cholesterol</a:t>
            </a:r>
          </a:p>
          <a:p>
            <a:r>
              <a:rPr lang="en-IN" b="1" i="0" dirty="0">
                <a:solidFill>
                  <a:srgbClr val="013664"/>
                </a:solidFill>
                <a:effectLst/>
                <a:latin typeface="Avenir W01"/>
              </a:rPr>
              <a:t>Diabetes</a:t>
            </a:r>
          </a:p>
          <a:p>
            <a:r>
              <a:rPr lang="en-IN" b="1" i="0" dirty="0">
                <a:solidFill>
                  <a:srgbClr val="013664"/>
                </a:solidFill>
                <a:effectLst/>
                <a:latin typeface="Avenir W01"/>
              </a:rPr>
              <a:t>Poor diet</a:t>
            </a:r>
          </a:p>
          <a:p>
            <a:r>
              <a:rPr lang="en-IN" b="1" i="0" dirty="0">
                <a:solidFill>
                  <a:srgbClr val="013664"/>
                </a:solidFill>
                <a:effectLst/>
                <a:latin typeface="Avenir W01"/>
              </a:rPr>
              <a:t>Lack of exercise</a:t>
            </a:r>
          </a:p>
          <a:p>
            <a:r>
              <a:rPr lang="en-IN" b="1" i="0" dirty="0">
                <a:solidFill>
                  <a:srgbClr val="013664"/>
                </a:solidFill>
                <a:effectLst/>
                <a:latin typeface="Avenir W01"/>
              </a:rPr>
              <a:t>Being overweight</a:t>
            </a:r>
          </a:p>
          <a:p>
            <a:r>
              <a:rPr lang="en-IN" b="1" i="0" dirty="0">
                <a:solidFill>
                  <a:srgbClr val="013664"/>
                </a:solidFill>
                <a:effectLst/>
                <a:latin typeface="Avenir W01"/>
              </a:rPr>
              <a:t>Excessive alcohol consumption</a:t>
            </a:r>
          </a:p>
          <a:p>
            <a:r>
              <a:rPr lang="en-IN" b="1" i="0" dirty="0">
                <a:solidFill>
                  <a:srgbClr val="013664"/>
                </a:solidFill>
                <a:effectLst/>
                <a:latin typeface="Avenir W01"/>
              </a:rPr>
              <a:t>Stress</a:t>
            </a:r>
          </a:p>
          <a:p>
            <a:r>
              <a:rPr lang="en-IN" b="1" i="0" dirty="0">
                <a:solidFill>
                  <a:srgbClr val="013664"/>
                </a:solidFill>
                <a:effectLst/>
                <a:latin typeface="Avenir W01"/>
              </a:rPr>
              <a:t>Family history</a:t>
            </a:r>
          </a:p>
          <a:p>
            <a:r>
              <a:rPr lang="en-IN" b="1" i="0" dirty="0">
                <a:solidFill>
                  <a:srgbClr val="013664"/>
                </a:solidFill>
                <a:effectLst/>
                <a:latin typeface="Avenir W01"/>
              </a:rPr>
              <a:t>Ethnicity</a:t>
            </a:r>
          </a:p>
          <a:p>
            <a:endParaRPr lang="en-IN" dirty="0"/>
          </a:p>
        </p:txBody>
      </p:sp>
    </p:spTree>
    <p:extLst>
      <p:ext uri="{BB962C8B-B14F-4D97-AF65-F5344CB8AC3E}">
        <p14:creationId xmlns:p14="http://schemas.microsoft.com/office/powerpoint/2010/main" val="28443751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33956602-B291-4FC5-8C1E-6A05200564E0}"/>
              </a:ext>
            </a:extLst>
          </p:cNvPr>
          <p:cNvSpPr>
            <a:spLocks noGrp="1"/>
          </p:cNvSpPr>
          <p:nvPr>
            <p:ph idx="1"/>
          </p:nvPr>
        </p:nvSpPr>
        <p:spPr>
          <a:xfrm>
            <a:off x="591065" y="355170"/>
            <a:ext cx="10515600" cy="6230981"/>
          </a:xfrm>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What is difference between infectious and non-infectious diseases?</a:t>
            </a:r>
          </a:p>
          <a:p>
            <a:r>
              <a:rPr lang="en-US" sz="2400" dirty="0">
                <a:latin typeface="Times New Roman" panose="02020603050405020304" pitchFamily="18" charset="0"/>
                <a:cs typeface="Times New Roman" panose="02020603050405020304" pitchFamily="18" charset="0"/>
              </a:rPr>
              <a:t>Diseases can be broadly differentiated into infectious and non-infectious diseases. Diseases that are easily transmitted from one person to another are known as </a:t>
            </a:r>
            <a:r>
              <a:rPr lang="en-US" sz="2400" b="1" dirty="0">
                <a:latin typeface="Times New Roman" panose="02020603050405020304" pitchFamily="18" charset="0"/>
                <a:cs typeface="Times New Roman" panose="02020603050405020304" pitchFamily="18" charset="0"/>
              </a:rPr>
              <a:t>infectious diseases</a:t>
            </a:r>
            <a:r>
              <a:rPr lang="en-US" sz="2400" dirty="0">
                <a:latin typeface="Times New Roman" panose="02020603050405020304" pitchFamily="18" charset="0"/>
                <a:cs typeface="Times New Roman" panose="02020603050405020304" pitchFamily="18" charset="0"/>
              </a:rPr>
              <a:t>, whereas diseases that remain confined to a person are known as </a:t>
            </a:r>
            <a:r>
              <a:rPr lang="en-US" sz="2400" b="1" dirty="0">
                <a:latin typeface="Times New Roman" panose="02020603050405020304" pitchFamily="18" charset="0"/>
                <a:cs typeface="Times New Roman" panose="02020603050405020304" pitchFamily="18" charset="0"/>
              </a:rPr>
              <a:t>non-infectious diseases</a:t>
            </a:r>
            <a:r>
              <a:rPr lang="en-US" sz="2400" dirty="0">
                <a:latin typeface="Times New Roman" panose="02020603050405020304" pitchFamily="18" charset="0"/>
                <a:cs typeface="Times New Roman" panose="02020603050405020304" pitchFamily="18" charset="0"/>
              </a:rPr>
              <a:t>.</a:t>
            </a:r>
          </a:p>
          <a:p>
            <a:r>
              <a:rPr lang="en-US" sz="2400" b="1" dirty="0">
                <a:latin typeface="Times New Roman" panose="02020603050405020304" pitchFamily="18" charset="0"/>
                <a:cs typeface="Times New Roman" panose="02020603050405020304" pitchFamily="18" charset="0"/>
              </a:rPr>
              <a:t>Non-infectious diseases</a:t>
            </a:r>
            <a:r>
              <a:rPr lang="en-US" sz="2400" dirty="0">
                <a:latin typeface="Times New Roman" panose="02020603050405020304" pitchFamily="18" charset="0"/>
                <a:cs typeface="Times New Roman" panose="02020603050405020304" pitchFamily="18" charset="0"/>
              </a:rPr>
              <a:t>, including heart disease, stroke, cancer, diabetes and chronic lung disease, are collectively responsible for 74% of all deaths worldwide</a:t>
            </a:r>
          </a:p>
          <a:p>
            <a:pPr marL="0" indent="0">
              <a:buNone/>
            </a:pPr>
            <a:r>
              <a:rPr lang="en-US" sz="2400" b="1" dirty="0">
                <a:latin typeface="Times New Roman" panose="02020603050405020304" pitchFamily="18" charset="0"/>
                <a:cs typeface="Times New Roman" panose="02020603050405020304" pitchFamily="18" charset="0"/>
              </a:rPr>
              <a:t>What are the types of infectious diseases?</a:t>
            </a:r>
          </a:p>
          <a:p>
            <a:r>
              <a:rPr lang="en-US" sz="2400" dirty="0">
                <a:latin typeface="Times New Roman" panose="02020603050405020304" pitchFamily="18" charset="0"/>
                <a:cs typeface="Times New Roman" panose="02020603050405020304" pitchFamily="18" charset="0"/>
              </a:rPr>
              <a:t>Viral infections. Viruses are a piece of information (DNA or RNA) inside of a protective shell (capsid). ...</a:t>
            </a:r>
          </a:p>
          <a:p>
            <a:r>
              <a:rPr lang="en-US" sz="2400" dirty="0">
                <a:latin typeface="Times New Roman" panose="02020603050405020304" pitchFamily="18" charset="0"/>
                <a:cs typeface="Times New Roman" panose="02020603050405020304" pitchFamily="18" charset="0"/>
              </a:rPr>
              <a:t>Bacterial infections. ...</a:t>
            </a:r>
          </a:p>
          <a:p>
            <a:r>
              <a:rPr lang="en-US" sz="2400" dirty="0">
                <a:latin typeface="Times New Roman" panose="02020603050405020304" pitchFamily="18" charset="0"/>
                <a:cs typeface="Times New Roman" panose="02020603050405020304" pitchFamily="18" charset="0"/>
              </a:rPr>
              <a:t>Fungal infections. ...</a:t>
            </a:r>
          </a:p>
          <a:p>
            <a:r>
              <a:rPr lang="en-US" sz="2400" dirty="0">
                <a:latin typeface="Times New Roman" panose="02020603050405020304" pitchFamily="18" charset="0"/>
                <a:cs typeface="Times New Roman" panose="02020603050405020304" pitchFamily="18" charset="0"/>
              </a:rPr>
              <a:t>Parasitic infections. ...</a:t>
            </a:r>
          </a:p>
          <a:p>
            <a:r>
              <a:rPr lang="en-US" sz="2400" dirty="0">
                <a:latin typeface="Times New Roman" panose="02020603050405020304" pitchFamily="18" charset="0"/>
                <a:cs typeface="Times New Roman" panose="02020603050405020304" pitchFamily="18" charset="0"/>
              </a:rPr>
              <a:t>Transmissible spongiform encephalopathies (TSEs/prion diseases).</a:t>
            </a:r>
          </a:p>
        </p:txBody>
      </p:sp>
    </p:spTree>
    <p:extLst>
      <p:ext uri="{BB962C8B-B14F-4D97-AF65-F5344CB8AC3E}">
        <p14:creationId xmlns:p14="http://schemas.microsoft.com/office/powerpoint/2010/main" val="12850596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4E507DE-718A-4D56-9550-C08613B4382E}"/>
              </a:ext>
            </a:extLst>
          </p:cNvPr>
          <p:cNvSpPr>
            <a:spLocks noGrp="1"/>
          </p:cNvSpPr>
          <p:nvPr>
            <p:ph idx="1"/>
          </p:nvPr>
        </p:nvSpPr>
        <p:spPr/>
        <p:txBody>
          <a:bodyPr>
            <a:normAutofit fontScale="85000" lnSpcReduction="20000"/>
          </a:bodyPr>
          <a:lstStyle/>
          <a:p>
            <a:r>
              <a:rPr lang="en-US" dirty="0">
                <a:solidFill>
                  <a:srgbClr val="000000"/>
                </a:solidFill>
                <a:latin typeface="Avenir W01"/>
              </a:rPr>
              <a:t>Most risk factors for cardiovascular disease (CVD) are linked. This means that if you have one risk factor you'll probably also have others. </a:t>
            </a:r>
          </a:p>
          <a:p>
            <a:r>
              <a:rPr lang="en-US" dirty="0">
                <a:solidFill>
                  <a:srgbClr val="000000"/>
                </a:solidFill>
                <a:latin typeface="Avenir W01"/>
              </a:rPr>
              <a:t>An example of linked risks is that obese people are found to be more likely to have diabetes, high cholesterol and high blood pressure.</a:t>
            </a:r>
          </a:p>
          <a:p>
            <a:r>
              <a:rPr lang="en-US" dirty="0">
                <a:solidFill>
                  <a:srgbClr val="000000"/>
                </a:solidFill>
                <a:latin typeface="Avenir W01"/>
              </a:rPr>
              <a:t>This means that to significantly reduce your risk of developing CVD, you need to look at your lifestyle as a whole.</a:t>
            </a:r>
          </a:p>
          <a:p>
            <a:r>
              <a:rPr lang="en-US" dirty="0">
                <a:solidFill>
                  <a:srgbClr val="000000"/>
                </a:solidFill>
                <a:latin typeface="Avenir W01"/>
              </a:rPr>
              <a:t>In particular, you need to consider: </a:t>
            </a:r>
          </a:p>
          <a:p>
            <a:r>
              <a:rPr lang="en-US" dirty="0">
                <a:solidFill>
                  <a:srgbClr val="000000"/>
                </a:solidFill>
                <a:latin typeface="Avenir W01"/>
              </a:rPr>
              <a:t>your diet  </a:t>
            </a:r>
          </a:p>
          <a:p>
            <a:r>
              <a:rPr lang="en-US" dirty="0">
                <a:solidFill>
                  <a:srgbClr val="000000"/>
                </a:solidFill>
                <a:latin typeface="Avenir W01"/>
              </a:rPr>
              <a:t>your weight  </a:t>
            </a:r>
          </a:p>
          <a:p>
            <a:r>
              <a:rPr lang="en-US" dirty="0">
                <a:solidFill>
                  <a:srgbClr val="000000"/>
                </a:solidFill>
                <a:latin typeface="Avenir W01"/>
              </a:rPr>
              <a:t>the amount of alcohol you drink  </a:t>
            </a:r>
          </a:p>
          <a:p>
            <a:r>
              <a:rPr lang="en-US" dirty="0">
                <a:solidFill>
                  <a:srgbClr val="000000"/>
                </a:solidFill>
                <a:latin typeface="Avenir W01"/>
              </a:rPr>
              <a:t>the amount of exercise and physical activity you do  </a:t>
            </a:r>
          </a:p>
          <a:p>
            <a:r>
              <a:rPr lang="en-US" dirty="0">
                <a:solidFill>
                  <a:srgbClr val="000000"/>
                </a:solidFill>
                <a:latin typeface="Avenir W01"/>
              </a:rPr>
              <a:t>whether you need to stop smoking</a:t>
            </a:r>
          </a:p>
          <a:p>
            <a:endParaRPr lang="en-US" dirty="0"/>
          </a:p>
        </p:txBody>
      </p:sp>
      <p:sp>
        <p:nvSpPr>
          <p:cNvPr id="4" name="Title 1">
            <a:extLst>
              <a:ext uri="{FF2B5EF4-FFF2-40B4-BE49-F238E27FC236}">
                <a16:creationId xmlns="" xmlns:a16="http://schemas.microsoft.com/office/drawing/2014/main" id="{96B5DC09-CB75-484C-A3C4-EB28FDF3CA46}"/>
              </a:ext>
            </a:extLst>
          </p:cNvPr>
          <p:cNvSpPr>
            <a:spLocks noGrp="1"/>
          </p:cNvSpPr>
          <p:nvPr>
            <p:ph type="title"/>
          </p:nvPr>
        </p:nvSpPr>
        <p:spPr/>
        <p:txBody>
          <a:bodyPr/>
          <a:lstStyle/>
          <a:p>
            <a:r>
              <a:rPr lang="en-US" b="1" i="0" dirty="0">
                <a:solidFill>
                  <a:srgbClr val="013664"/>
                </a:solidFill>
                <a:effectLst/>
                <a:latin typeface="Avenir W01"/>
              </a:rPr>
              <a:t>Preventing cardiovascular disease in adults</a:t>
            </a:r>
            <a:endParaRPr lang="en-IN" dirty="0"/>
          </a:p>
        </p:txBody>
      </p:sp>
    </p:spTree>
    <p:extLst>
      <p:ext uri="{BB962C8B-B14F-4D97-AF65-F5344CB8AC3E}">
        <p14:creationId xmlns:p14="http://schemas.microsoft.com/office/powerpoint/2010/main" val="332771373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 xmlns:a16="http://schemas.microsoft.com/office/drawing/2014/main" id="{3BEB85FC-FFD0-4939-9A6F-CC4DB04AC113}"/>
              </a:ext>
            </a:extLst>
          </p:cNvPr>
          <p:cNvSpPr>
            <a:spLocks noGrp="1"/>
          </p:cNvSpPr>
          <p:nvPr>
            <p:ph idx="1"/>
          </p:nvPr>
        </p:nvSpPr>
        <p:spPr/>
        <p:txBody>
          <a:bodyPr>
            <a:normAutofit fontScale="92500" lnSpcReduction="10000"/>
          </a:bodyPr>
          <a:lstStyle/>
          <a:p>
            <a:pPr algn="l"/>
            <a:r>
              <a:rPr lang="en-US" b="0" i="0" dirty="0">
                <a:solidFill>
                  <a:srgbClr val="000000"/>
                </a:solidFill>
                <a:effectLst/>
                <a:latin typeface="Avenir W01"/>
              </a:rPr>
              <a:t>There's lots of good quality evidence to show that eating and drinking habits established during childhood can continue for many years into adulthood. </a:t>
            </a:r>
          </a:p>
          <a:p>
            <a:pPr algn="l"/>
            <a:r>
              <a:rPr lang="en-US" b="0" i="0" dirty="0">
                <a:solidFill>
                  <a:srgbClr val="000000"/>
                </a:solidFill>
                <a:effectLst/>
                <a:latin typeface="Avenir W01"/>
              </a:rPr>
              <a:t>Therefore, while bad eating habits in childhood may not pose an immediate health risk, they could lead to serious health problems in adulthood.</a:t>
            </a:r>
          </a:p>
          <a:p>
            <a:pPr algn="l"/>
            <a:r>
              <a:rPr lang="en-US" b="0" i="0" dirty="0">
                <a:solidFill>
                  <a:srgbClr val="000000"/>
                </a:solidFill>
                <a:effectLst/>
                <a:latin typeface="Avenir W01"/>
              </a:rPr>
              <a:t>Four important things to consider are the amount of:</a:t>
            </a:r>
          </a:p>
          <a:p>
            <a:pPr algn="l">
              <a:buFont typeface="Arial" panose="020B0604020202020204" pitchFamily="34" charset="0"/>
              <a:buChar char="•"/>
            </a:pPr>
            <a:r>
              <a:rPr lang="en-US" b="0" i="0" dirty="0">
                <a:solidFill>
                  <a:srgbClr val="000000"/>
                </a:solidFill>
                <a:effectLst/>
                <a:latin typeface="Avenir W01"/>
              </a:rPr>
              <a:t>fat in your child's diet </a:t>
            </a:r>
          </a:p>
          <a:p>
            <a:pPr algn="l">
              <a:buFont typeface="Arial" panose="020B0604020202020204" pitchFamily="34" charset="0"/>
              <a:buChar char="•"/>
            </a:pPr>
            <a:r>
              <a:rPr lang="en-US" b="0" i="0" dirty="0">
                <a:solidFill>
                  <a:srgbClr val="000000"/>
                </a:solidFill>
                <a:effectLst/>
                <a:latin typeface="Avenir W01"/>
              </a:rPr>
              <a:t>sugar in your child's diet </a:t>
            </a:r>
          </a:p>
          <a:p>
            <a:pPr algn="l">
              <a:buFont typeface="Arial" panose="020B0604020202020204" pitchFamily="34" charset="0"/>
              <a:buChar char="•"/>
            </a:pPr>
            <a:r>
              <a:rPr lang="en-US" b="0" i="0" dirty="0">
                <a:solidFill>
                  <a:srgbClr val="000000"/>
                </a:solidFill>
                <a:effectLst/>
                <a:latin typeface="Avenir W01"/>
              </a:rPr>
              <a:t>salt in your child's diet </a:t>
            </a:r>
          </a:p>
          <a:p>
            <a:pPr algn="l">
              <a:buFont typeface="Arial" panose="020B0604020202020204" pitchFamily="34" charset="0"/>
              <a:buChar char="•"/>
            </a:pPr>
            <a:r>
              <a:rPr lang="en-US" b="0" i="0" dirty="0">
                <a:solidFill>
                  <a:srgbClr val="000000"/>
                </a:solidFill>
                <a:effectLst/>
                <a:latin typeface="Avenir W01"/>
              </a:rPr>
              <a:t>exercise your child does </a:t>
            </a:r>
          </a:p>
          <a:p>
            <a:endParaRPr lang="en-IN" dirty="0"/>
          </a:p>
        </p:txBody>
      </p:sp>
      <p:sp>
        <p:nvSpPr>
          <p:cNvPr id="5" name="Title 1">
            <a:extLst>
              <a:ext uri="{FF2B5EF4-FFF2-40B4-BE49-F238E27FC236}">
                <a16:creationId xmlns="" xmlns:a16="http://schemas.microsoft.com/office/drawing/2014/main" id="{A9C739F3-7D51-4935-8139-CC8BC82F0529}"/>
              </a:ext>
            </a:extLst>
          </p:cNvPr>
          <p:cNvSpPr>
            <a:spLocks noGrp="1"/>
          </p:cNvSpPr>
          <p:nvPr>
            <p:ph type="title"/>
          </p:nvPr>
        </p:nvSpPr>
        <p:spPr/>
        <p:txBody>
          <a:bodyPr>
            <a:normAutofit/>
          </a:bodyPr>
          <a:lstStyle/>
          <a:p>
            <a:r>
              <a:rPr lang="en-US" b="1" i="0" dirty="0">
                <a:solidFill>
                  <a:srgbClr val="013664"/>
                </a:solidFill>
                <a:effectLst/>
                <a:latin typeface="Avenir W01"/>
              </a:rPr>
              <a:t>Preventing cardiovascular disease in children</a:t>
            </a:r>
            <a:endParaRPr lang="en-IN" dirty="0"/>
          </a:p>
        </p:txBody>
      </p:sp>
    </p:spTree>
    <p:extLst>
      <p:ext uri="{BB962C8B-B14F-4D97-AF65-F5344CB8AC3E}">
        <p14:creationId xmlns:p14="http://schemas.microsoft.com/office/powerpoint/2010/main" val="245977917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A857930-78C0-44B3-A5C5-281EA3D572DF}"/>
              </a:ext>
            </a:extLst>
          </p:cNvPr>
          <p:cNvSpPr>
            <a:spLocks noGrp="1"/>
          </p:cNvSpPr>
          <p:nvPr>
            <p:ph type="title"/>
          </p:nvPr>
        </p:nvSpPr>
        <p:spPr>
          <a:xfrm>
            <a:off x="682711" y="0"/>
            <a:ext cx="10515600" cy="1325563"/>
          </a:xfrm>
        </p:spPr>
        <p:txBody>
          <a:bodyPr/>
          <a:lstStyle/>
          <a:p>
            <a:r>
              <a:rPr lang="en-US" b="1" dirty="0">
                <a:latin typeface="Times New Roman" panose="02020603050405020304" pitchFamily="18" charset="0"/>
                <a:cs typeface="Times New Roman" panose="02020603050405020304" pitchFamily="18" charset="0"/>
              </a:rPr>
              <a:t>Modern technology to detect heart diseases</a:t>
            </a:r>
            <a:r>
              <a:rPr lang="en-US" b="1" dirty="0"/>
              <a:t/>
            </a:r>
            <a:br>
              <a:rPr lang="en-US" b="1" dirty="0"/>
            </a:br>
            <a:r>
              <a:rPr lang="en-US" sz="1800" b="1" dirty="0">
                <a:latin typeface="Times New Roman" panose="02020603050405020304" pitchFamily="18" charset="0"/>
                <a:cs typeface="Times New Roman" panose="02020603050405020304" pitchFamily="18" charset="0"/>
              </a:rPr>
              <a:t>Electrocardiography (ECG)</a:t>
            </a:r>
            <a:endParaRPr lang="en-US" sz="1800" b="1" dirty="0"/>
          </a:p>
        </p:txBody>
      </p:sp>
      <p:pic>
        <p:nvPicPr>
          <p:cNvPr id="5" name="Content Placeholder 4">
            <a:extLst>
              <a:ext uri="{FF2B5EF4-FFF2-40B4-BE49-F238E27FC236}">
                <a16:creationId xmlns="" xmlns:a16="http://schemas.microsoft.com/office/drawing/2014/main" id="{2E1CD573-0D7B-4955-9AFC-49F594532301}"/>
              </a:ext>
            </a:extLst>
          </p:cNvPr>
          <p:cNvPicPr>
            <a:picLocks noGrp="1" noChangeAspect="1"/>
          </p:cNvPicPr>
          <p:nvPr>
            <p:ph idx="1"/>
          </p:nvPr>
        </p:nvPicPr>
        <p:blipFill>
          <a:blip r:embed="rId2"/>
          <a:stretch>
            <a:fillRect/>
          </a:stretch>
        </p:blipFill>
        <p:spPr>
          <a:xfrm>
            <a:off x="682711" y="1071863"/>
            <a:ext cx="5928153" cy="5501932"/>
          </a:xfrm>
          <a:prstGeom prst="rect">
            <a:avLst/>
          </a:prstGeom>
        </p:spPr>
      </p:pic>
      <p:pic>
        <p:nvPicPr>
          <p:cNvPr id="6" name="Picture 5">
            <a:extLst>
              <a:ext uri="{FF2B5EF4-FFF2-40B4-BE49-F238E27FC236}">
                <a16:creationId xmlns="" xmlns:a16="http://schemas.microsoft.com/office/drawing/2014/main" id="{0B34BF98-29F3-404F-A430-7BC237A287CF}"/>
              </a:ext>
            </a:extLst>
          </p:cNvPr>
          <p:cNvPicPr>
            <a:picLocks noChangeAspect="1"/>
          </p:cNvPicPr>
          <p:nvPr/>
        </p:nvPicPr>
        <p:blipFill>
          <a:blip r:embed="rId3"/>
          <a:stretch>
            <a:fillRect/>
          </a:stretch>
        </p:blipFill>
        <p:spPr>
          <a:xfrm>
            <a:off x="7043351" y="1189747"/>
            <a:ext cx="4967417" cy="5501932"/>
          </a:xfrm>
          <a:prstGeom prst="rect">
            <a:avLst/>
          </a:prstGeom>
        </p:spPr>
      </p:pic>
    </p:spTree>
    <p:extLst>
      <p:ext uri="{BB962C8B-B14F-4D97-AF65-F5344CB8AC3E}">
        <p14:creationId xmlns:p14="http://schemas.microsoft.com/office/powerpoint/2010/main" val="150152733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 xmlns:a16="http://schemas.microsoft.com/office/drawing/2014/main" id="{34732870-F240-4486-ABC0-0B368883CED3}"/>
              </a:ext>
            </a:extLst>
          </p:cNvPr>
          <p:cNvSpPr>
            <a:spLocks noGrp="1"/>
          </p:cNvSpPr>
          <p:nvPr>
            <p:ph idx="1"/>
          </p:nvPr>
        </p:nvSpPr>
        <p:spPr>
          <a:xfrm>
            <a:off x="689918" y="1133646"/>
            <a:ext cx="10962504" cy="5168300"/>
          </a:xfrm>
        </p:spPr>
        <p:txBody>
          <a:bodyPr>
            <a:normAutofit fontScale="85000" lnSpcReduction="20000"/>
          </a:bodyPr>
          <a:lstStyle/>
          <a:p>
            <a:r>
              <a:rPr lang="en-US" dirty="0">
                <a:latin typeface="Times New Roman" panose="02020603050405020304" pitchFamily="18" charset="0"/>
                <a:cs typeface="Times New Roman" panose="02020603050405020304" pitchFamily="18" charset="0"/>
              </a:rPr>
              <a:t>Electrocardiography (ECG) is a quick and easily accessible method for diagnosis and screening of cardiovascular diseases including heart failure (HF). Artificial intelligence (AI) can be used for semi-automated ECG analysis. The aim of this evaluation was to provide an overview of AI use in HF detection from ECG signals and to perform a meta-analysis of available studies. </a:t>
            </a:r>
          </a:p>
          <a:p>
            <a:r>
              <a:rPr lang="en-US" dirty="0">
                <a:latin typeface="Times New Roman" panose="02020603050405020304" pitchFamily="18" charset="0"/>
                <a:cs typeface="Times New Roman" panose="02020603050405020304" pitchFamily="18" charset="0"/>
              </a:rPr>
              <a:t>Evaluation of symptoms suggestive of HF currently demands physicians to valuate various parameters including imaging and laboratory data and the electrocardiogram (ECG). Besides a standard examination that includes an ECG, imaging information, such as echocardiography or magnetic resonance imaging, is seen as gold standard in diagnosis of HF. Nevertheless, an adequate use of such imaging data is associated with relevant technical infrastructure and medical expertise. The ECG is a well-established, quick, and easily accessible method for diagnosis and screening of various cardiovascular diseases. It provides specific features that indicate presence of HF or prognosis in HF patients especially to rule out HF in case of a normal ECG. However, use of an ECG as primary diagnostic instrument often only yields insufficient diagnostic specificity. Further, general practitioner–based ECG reporting has varying results, introducing further diagnostic uncertainty</a:t>
            </a:r>
          </a:p>
        </p:txBody>
      </p:sp>
    </p:spTree>
    <p:extLst>
      <p:ext uri="{BB962C8B-B14F-4D97-AF65-F5344CB8AC3E}">
        <p14:creationId xmlns:p14="http://schemas.microsoft.com/office/powerpoint/2010/main" val="103702610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F364682D-5981-4130-BBBC-DB52CBE0E9DB}"/>
              </a:ext>
            </a:extLst>
          </p:cNvPr>
          <p:cNvSpPr>
            <a:spLocks noGrp="1"/>
          </p:cNvSpPr>
          <p:nvPr>
            <p:ph idx="1"/>
          </p:nvPr>
        </p:nvSpPr>
        <p:spPr>
          <a:xfrm>
            <a:off x="319216" y="766118"/>
            <a:ext cx="11308492" cy="5560541"/>
          </a:xfrm>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Devices providing medically relevant information generated directly by individuals outside the healthcare system such as smartphones with health applications or wearables including smartwatches are an emerging trend. This development promises that a growing number of, e.g., ECG data generated at home will be available for a diagnostic screening. Such data have already shown potential in computer-aided decision support systems to warn patients of rhythmic abnormalities.</a:t>
            </a:r>
          </a:p>
          <a:p>
            <a:r>
              <a:rPr lang="en-US" dirty="0">
                <a:latin typeface="Times New Roman" panose="02020603050405020304" pitchFamily="18" charset="0"/>
                <a:cs typeface="Times New Roman" panose="02020603050405020304" pitchFamily="18" charset="0"/>
              </a:rPr>
              <a:t> Management of this quantity of data, however, might be a challenge for the individual healthcare professional, as well as for the healthcare system itself. The potentially beneficial use of artificial intelligence (AI) in cardiology in general has been discussed already, e.g., as a tool for clinicians that could facilitate precision in daily practice and even might improve patient outcomes. AI might also be able to help in interpretation of ECG signals and could therefore be used to analyze ECG data in specific cases and on a large scale for early identification of cardiovascular diseases such as HF</a:t>
            </a:r>
            <a:r>
              <a:rPr lang="en-US" dirty="0" smtClean="0">
                <a:latin typeface="Times New Roman" panose="02020603050405020304" pitchFamily="18" charset="0"/>
                <a:cs typeface="Times New Roman" panose="02020603050405020304" pitchFamily="18" charset="0"/>
              </a:rPr>
              <a:t>.</a:t>
            </a:r>
          </a:p>
          <a:p>
            <a:r>
              <a:rPr lang="en-US" dirty="0" smtClean="0">
                <a:latin typeface="Times New Roman" panose="02020603050405020304" pitchFamily="18" charset="0"/>
                <a:cs typeface="Times New Roman" panose="02020603050405020304" pitchFamily="18" charset="0"/>
              </a:rPr>
              <a:t>Reference : https</a:t>
            </a:r>
            <a:r>
              <a:rPr lang="en-US" dirty="0">
                <a:latin typeface="Times New Roman" panose="02020603050405020304" pitchFamily="18" charset="0"/>
                <a:cs typeface="Times New Roman" panose="02020603050405020304" pitchFamily="18" charset="0"/>
              </a:rPr>
              <a:t>://youtu.be/RYZ4daFwMa8</a:t>
            </a:r>
          </a:p>
        </p:txBody>
      </p:sp>
    </p:spTree>
    <p:extLst>
      <p:ext uri="{BB962C8B-B14F-4D97-AF65-F5344CB8AC3E}">
        <p14:creationId xmlns:p14="http://schemas.microsoft.com/office/powerpoint/2010/main" val="26316118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E52EDFDF-BDF7-43B9-BAAD-69F7505CE2B4}"/>
              </a:ext>
            </a:extLst>
          </p:cNvPr>
          <p:cNvPicPr>
            <a:picLocks noGrp="1" noChangeAspect="1"/>
          </p:cNvPicPr>
          <p:nvPr>
            <p:ph idx="1"/>
          </p:nvPr>
        </p:nvPicPr>
        <p:blipFill>
          <a:blip r:embed="rId2"/>
          <a:stretch>
            <a:fillRect/>
          </a:stretch>
        </p:blipFill>
        <p:spPr>
          <a:xfrm>
            <a:off x="2364292" y="330457"/>
            <a:ext cx="6421361" cy="5860277"/>
          </a:xfrm>
          <a:prstGeom prst="rect">
            <a:avLst/>
          </a:prstGeom>
        </p:spPr>
      </p:pic>
    </p:spTree>
    <p:extLst>
      <p:ext uri="{BB962C8B-B14F-4D97-AF65-F5344CB8AC3E}">
        <p14:creationId xmlns:p14="http://schemas.microsoft.com/office/powerpoint/2010/main" val="2103269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 xmlns:a16="http://schemas.microsoft.com/office/drawing/2014/main" id="{A8B0A40D-A203-4373-8C77-AC6B4F51F915}"/>
              </a:ext>
            </a:extLst>
          </p:cNvPr>
          <p:cNvPicPr>
            <a:picLocks noGrp="1" noChangeAspect="1"/>
          </p:cNvPicPr>
          <p:nvPr>
            <p:ph idx="1"/>
          </p:nvPr>
        </p:nvPicPr>
        <p:blipFill>
          <a:blip r:embed="rId2"/>
          <a:stretch>
            <a:fillRect/>
          </a:stretch>
        </p:blipFill>
        <p:spPr>
          <a:xfrm>
            <a:off x="1437570" y="194802"/>
            <a:ext cx="8633186" cy="6468396"/>
          </a:xfrm>
          <a:prstGeom prst="rect">
            <a:avLst/>
          </a:prstGeom>
        </p:spPr>
      </p:pic>
    </p:spTree>
    <p:extLst>
      <p:ext uri="{BB962C8B-B14F-4D97-AF65-F5344CB8AC3E}">
        <p14:creationId xmlns:p14="http://schemas.microsoft.com/office/powerpoint/2010/main" val="3366825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D8CB66E6-54A0-4A56-B73F-D7F2B9FA3EBE}"/>
              </a:ext>
            </a:extLst>
          </p:cNvPr>
          <p:cNvPicPr>
            <a:picLocks noGrp="1" noChangeAspect="1"/>
          </p:cNvPicPr>
          <p:nvPr>
            <p:ph idx="1"/>
          </p:nvPr>
        </p:nvPicPr>
        <p:blipFill>
          <a:blip r:embed="rId2"/>
          <a:stretch>
            <a:fillRect/>
          </a:stretch>
        </p:blipFill>
        <p:spPr>
          <a:xfrm>
            <a:off x="1116261" y="182176"/>
            <a:ext cx="8559080" cy="6412873"/>
          </a:xfrm>
          <a:prstGeom prst="rect">
            <a:avLst/>
          </a:prstGeom>
        </p:spPr>
      </p:pic>
    </p:spTree>
    <p:extLst>
      <p:ext uri="{BB962C8B-B14F-4D97-AF65-F5344CB8AC3E}">
        <p14:creationId xmlns:p14="http://schemas.microsoft.com/office/powerpoint/2010/main" val="1300311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44AEFAF1-0722-4E5E-8B55-5790DABDAEEA}"/>
              </a:ext>
            </a:extLst>
          </p:cNvPr>
          <p:cNvPicPr>
            <a:picLocks noGrp="1" noChangeAspect="1"/>
          </p:cNvPicPr>
          <p:nvPr>
            <p:ph idx="1"/>
          </p:nvPr>
        </p:nvPicPr>
        <p:blipFill>
          <a:blip r:embed="rId2"/>
          <a:stretch>
            <a:fillRect/>
          </a:stretch>
        </p:blipFill>
        <p:spPr>
          <a:xfrm>
            <a:off x="98854" y="169820"/>
            <a:ext cx="5745894" cy="6095056"/>
          </a:xfrm>
          <a:prstGeom prst="rect">
            <a:avLst/>
          </a:prstGeom>
        </p:spPr>
      </p:pic>
      <p:pic>
        <p:nvPicPr>
          <p:cNvPr id="5" name="Picture 4">
            <a:extLst>
              <a:ext uri="{FF2B5EF4-FFF2-40B4-BE49-F238E27FC236}">
                <a16:creationId xmlns="" xmlns:a16="http://schemas.microsoft.com/office/drawing/2014/main" id="{E43859EF-05AB-4FBB-9830-D6683D7126A7}"/>
              </a:ext>
            </a:extLst>
          </p:cNvPr>
          <p:cNvPicPr>
            <a:picLocks noChangeAspect="1"/>
          </p:cNvPicPr>
          <p:nvPr/>
        </p:nvPicPr>
        <p:blipFill>
          <a:blip r:embed="rId3"/>
          <a:stretch>
            <a:fillRect/>
          </a:stretch>
        </p:blipFill>
        <p:spPr>
          <a:xfrm>
            <a:off x="5844749" y="169820"/>
            <a:ext cx="5913478" cy="6095056"/>
          </a:xfrm>
          <a:prstGeom prst="rect">
            <a:avLst/>
          </a:prstGeom>
        </p:spPr>
      </p:pic>
    </p:spTree>
    <p:extLst>
      <p:ext uri="{BB962C8B-B14F-4D97-AF65-F5344CB8AC3E}">
        <p14:creationId xmlns:p14="http://schemas.microsoft.com/office/powerpoint/2010/main" val="1664316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 xmlns:a16="http://schemas.microsoft.com/office/drawing/2014/main" id="{32B23441-FC4C-4AC4-B050-FD520832F175}"/>
              </a:ext>
            </a:extLst>
          </p:cNvPr>
          <p:cNvPicPr>
            <a:picLocks noGrp="1" noChangeAspect="1"/>
          </p:cNvPicPr>
          <p:nvPr>
            <p:ph idx="1"/>
          </p:nvPr>
        </p:nvPicPr>
        <p:blipFill>
          <a:blip r:embed="rId2"/>
          <a:stretch>
            <a:fillRect/>
          </a:stretch>
        </p:blipFill>
        <p:spPr>
          <a:xfrm>
            <a:off x="1622854" y="550583"/>
            <a:ext cx="8946292" cy="5756833"/>
          </a:xfrm>
          <a:prstGeom prst="rect">
            <a:avLst/>
          </a:prstGeom>
        </p:spPr>
      </p:pic>
    </p:spTree>
    <p:extLst>
      <p:ext uri="{BB962C8B-B14F-4D97-AF65-F5344CB8AC3E}">
        <p14:creationId xmlns:p14="http://schemas.microsoft.com/office/powerpoint/2010/main" val="41131496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556</TotalTime>
  <Words>2563</Words>
  <Application>Microsoft Office PowerPoint</Application>
  <PresentationFormat>Custom</PresentationFormat>
  <Paragraphs>157</Paragraphs>
  <Slides>44</Slides>
  <Notes>0</Notes>
  <HiddenSlides>0</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Office Theme</vt:lpstr>
      <vt:lpstr>Biology for Engineers  Course Code:21BE45</vt:lpstr>
      <vt:lpstr>What is Health?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ALLERGIES</vt:lpstr>
      <vt:lpstr>PowerPoint Presentation</vt:lpstr>
      <vt:lpstr>PowerPoint Presentation</vt:lpstr>
      <vt:lpstr>PowerPoint Presentation</vt:lpstr>
      <vt:lpstr>PowerPoint Presentation</vt:lpstr>
      <vt:lpstr>PowerPoint Presentation</vt:lpstr>
      <vt:lpstr>PowerPoint Presentation</vt:lpstr>
      <vt:lpstr>First vaccine in the world  The basis for vaccination began in 1796 when the English doctor Edward Jenner noticed that milkmaids who had gotten cowpox were protected from smallpox. Jenner also knew about variolation and guessed that exposure to cowpox could be used to protect against smallpox   The smallpox vaccine, introduced by Edward Jenner in 1796, was the first successful vaccine to be developed.  </vt:lpstr>
      <vt:lpstr>PowerPoint Presentation</vt:lpstr>
      <vt:lpstr>Vaccination for Rabies</vt:lpstr>
      <vt:lpstr>RNA VACCINES FOR COVID-19: </vt:lpstr>
      <vt:lpstr>PowerPoint Presentation</vt:lpstr>
      <vt:lpstr>PowerPoint Presentation</vt:lpstr>
      <vt:lpstr>PowerPoint Presentation</vt:lpstr>
      <vt:lpstr>PowerPoint Presentation</vt:lpstr>
      <vt:lpstr>DNA Fingerprinting</vt:lpstr>
      <vt:lpstr>PowerPoint Presentation</vt:lpstr>
      <vt:lpstr>PowerPoint Presentation</vt:lpstr>
      <vt:lpstr>PowerPoint Presentation</vt:lpstr>
      <vt:lpstr>ENGINEERING SOLUTIONS TO THIS DISEASE ARE:</vt:lpstr>
      <vt:lpstr>PowerPoint Presentation</vt:lpstr>
      <vt:lpstr>PowerPoint Presentation</vt:lpstr>
      <vt:lpstr>PowerPoint Presentation</vt:lpstr>
      <vt:lpstr>Heart Diseases(Cardiovascular disease)</vt:lpstr>
      <vt:lpstr>Coronary heart disease</vt:lpstr>
      <vt:lpstr>Stroke</vt:lpstr>
      <vt:lpstr>PowerPoint Presentation</vt:lpstr>
      <vt:lpstr>Peripheral arterial disease</vt:lpstr>
      <vt:lpstr>Aortic disease</vt:lpstr>
      <vt:lpstr>Risk factors of cardiovascular disease</vt:lpstr>
      <vt:lpstr>Preventing cardiovascular disease in adults</vt:lpstr>
      <vt:lpstr>Preventing cardiovascular disease in children</vt:lpstr>
      <vt:lpstr>Modern technology to detect heart diseases Electrocardiography (ECG)</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Biology for Engineers  Course Code:21BE45</dc:title>
  <dc:creator>manishchandra</dc:creator>
  <cp:lastModifiedBy>USER</cp:lastModifiedBy>
  <cp:revision>62</cp:revision>
  <dcterms:created xsi:type="dcterms:W3CDTF">2023-06-07T01:12:11Z</dcterms:created>
  <dcterms:modified xsi:type="dcterms:W3CDTF">2023-07-11T06:07:46Z</dcterms:modified>
</cp:coreProperties>
</file>

<file path=docProps/thumbnail.jpeg>
</file>